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59" r:id="rId4"/>
    <p:sldId id="282" r:id="rId5"/>
    <p:sldId id="283" r:id="rId6"/>
    <p:sldId id="281" r:id="rId7"/>
    <p:sldId id="267" r:id="rId8"/>
    <p:sldId id="276" r:id="rId9"/>
    <p:sldId id="265" r:id="rId10"/>
    <p:sldId id="266" r:id="rId11"/>
    <p:sldId id="278" r:id="rId12"/>
    <p:sldId id="269" r:id="rId13"/>
    <p:sldId id="277" r:id="rId14"/>
    <p:sldId id="270" r:id="rId15"/>
    <p:sldId id="262" r:id="rId16"/>
    <p:sldId id="273" r:id="rId17"/>
    <p:sldId id="279" r:id="rId18"/>
    <p:sldId id="274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4"/>
    <a:srgbClr val="005AD0"/>
    <a:srgbClr val="003372"/>
    <a:srgbClr val="F07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DC742-DE13-4BD9-A8F9-44CADC081328}" v="690" dt="2023-07-11T15:38:43.790"/>
    <p1510:client id="{4D110A81-C371-4052-8609-8AAD519420BA}" v="18" vWet="19" dt="2023-07-11T15:46:46.496"/>
    <p1510:client id="{8955FDCD-345F-F64C-A120-820588E49A7A}" v="3678" dt="2023-07-11T15:47:06.124"/>
    <p1510:client id="{97468B3D-AEF7-6F4E-A200-4C59BB190A95}" v="3688" vWet="3689" dt="2023-07-11T15:47:04.697"/>
    <p1510:client id="{B0F53962-4399-474B-B342-78B12402F433}" v="73" dt="2023-07-11T11:03:10.278"/>
    <p1510:client id="{E20D4AA6-74CC-4CE7-B59F-D32025BA1247}" v="500" dt="2023-07-10T22:20:11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2"/>
    <p:restoredTop sz="65920"/>
  </p:normalViewPr>
  <p:slideViewPr>
    <p:cSldViewPr snapToGrid="0">
      <p:cViewPr varScale="1">
        <p:scale>
          <a:sx n="71" d="100"/>
          <a:sy n="71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0B513-0E2B-3A4C-9AF7-87162BCD601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07129-24EE-7043-AEAE-1D217497CC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061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Name all the datasets</a:t>
            </a:r>
          </a:p>
          <a:p>
            <a:pPr marL="171450" indent="-171450">
              <a:buFontTx/>
              <a:buChar char="-"/>
            </a:pPr>
            <a:r>
              <a:rPr lang="en-GB"/>
              <a:t>Explain how they’ve been cleaned (variable selection)</a:t>
            </a:r>
          </a:p>
          <a:p>
            <a:pPr marL="171450" indent="-171450">
              <a:buFontTx/>
              <a:buChar char="-"/>
            </a:pPr>
            <a:r>
              <a:rPr lang="en-GB"/>
              <a:t>Mention that they are on different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07129-24EE-7043-AEAE-1D217497CC4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53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Explain the stakeholders</a:t>
            </a:r>
          </a:p>
          <a:p>
            <a:pPr marL="628650" lvl="1" indent="-171450">
              <a:buFontTx/>
              <a:buChar char="-"/>
            </a:pPr>
            <a:r>
              <a:rPr lang="en-GB"/>
              <a:t>What do they want?</a:t>
            </a:r>
          </a:p>
          <a:p>
            <a:pPr marL="628650" lvl="1" indent="-171450">
              <a:buFontTx/>
              <a:buChar char="-"/>
            </a:pPr>
            <a:r>
              <a:rPr lang="en-GB"/>
              <a:t>How will they interact with the platform?</a:t>
            </a:r>
          </a:p>
          <a:p>
            <a:pPr marL="628650" lvl="1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07129-24EE-7043-AEAE-1D217497CC4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181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/>
              <a:t>Focus on why this is innovative(?) – maybe separate by tab/story</a:t>
            </a:r>
          </a:p>
          <a:p>
            <a:r>
              <a:rPr lang="en-GB" dirty="0"/>
              <a:t>Maps: showing data spatially such as methane plumes, showing health data spatially</a:t>
            </a:r>
          </a:p>
          <a:p>
            <a:r>
              <a:rPr lang="en-GB" dirty="0"/>
              <a:t>Trends: showing trends in respiratory deaths/mental health morbidity, doing this by area informs</a:t>
            </a:r>
          </a:p>
          <a:p>
            <a:r>
              <a:rPr lang="en-GB" dirty="0"/>
              <a:t>Chatbot for investigating the literature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07129-24EE-7043-AEAE-1D217497CC4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65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would you ensure your platform is accessible, usable, and sustainable and that data can be shared safely and well credited?</a:t>
            </a:r>
          </a:p>
          <a:p>
            <a:r>
              <a:rPr lang="en-GB" dirty="0">
                <a:ea typeface="Calibri"/>
                <a:cs typeface="Calibri"/>
              </a:rPr>
              <a:t>Leads into feedback driven development (next slide)!</a:t>
            </a:r>
          </a:p>
          <a:p>
            <a:endParaRPr lang="en-GB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b="1" dirty="0"/>
              <a:t>Accessibility</a:t>
            </a:r>
          </a:p>
          <a:p>
            <a:pPr marL="0" indent="0">
              <a:buNone/>
            </a:pPr>
            <a:r>
              <a:rPr lang="en-GB" dirty="0"/>
              <a:t>Overview page explains the purpose of each tab to the user. </a:t>
            </a:r>
          </a:p>
          <a:p>
            <a:pPr marL="0" indent="0">
              <a:buNone/>
            </a:pPr>
            <a:r>
              <a:rPr lang="en-GB" dirty="0"/>
              <a:t>Easy to interpret + clear plots</a:t>
            </a:r>
          </a:p>
          <a:p>
            <a:pPr marL="0" indent="0">
              <a:buNone/>
            </a:pPr>
            <a:r>
              <a:rPr lang="en-GB" dirty="0"/>
              <a:t>Use of colourblind-friendly colour schemes</a:t>
            </a:r>
          </a:p>
          <a:p>
            <a:endParaRPr lang="en-GB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Usability</a:t>
            </a:r>
          </a:p>
          <a:p>
            <a:pPr marL="0" indent="0">
              <a:buNone/>
            </a:pPr>
            <a:r>
              <a:rPr lang="en-GB" dirty="0"/>
              <a:t>Focus on stakeholders</a:t>
            </a:r>
          </a:p>
          <a:p>
            <a:pPr marL="0" indent="0">
              <a:buNone/>
            </a:pPr>
            <a:r>
              <a:rPr lang="en-GB" dirty="0"/>
              <a:t>Separation into three views to minimise clutter</a:t>
            </a:r>
          </a:p>
          <a:p>
            <a:pPr marL="0" indent="0">
              <a:buNone/>
            </a:pPr>
            <a:r>
              <a:rPr lang="en-GB" dirty="0"/>
              <a:t>Interactivity/adaptability</a:t>
            </a:r>
          </a:p>
          <a:p>
            <a:endParaRPr lang="en-GB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07129-24EE-7043-AEAE-1D217497CC4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54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would you ensure your platform is accessible, usable, and sustainable and that data can be shared safely and well credited?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07129-24EE-7043-AEAE-1D217497CC4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42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would you ensure your platform is accessible, usable, and sustainable and that data can be shared safely and well credited?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07129-24EE-7043-AEAE-1D217497CC4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4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will your platform integrate datasets with different time and geographical scales?</a:t>
            </a:r>
          </a:p>
          <a:p>
            <a:endParaRPr lang="en-GB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/>
              <a:t>Make the spatial and temporal extents of data clear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/>
              <a:t>Make where data is missing clear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/>
              <a:t>Match up scales of different data-sets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Calibri,Sans-Serif"/>
              <a:buChar char="-"/>
            </a:pPr>
            <a:r>
              <a:rPr lang="en-GB"/>
              <a:t>Allow users to resample fine-grain data to coarser scales, but cannot do the inverse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/>
              <a:t>Trendlines are meaningful over multiple granularities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/>
              <a:t>Where relevant to the user, trends can be visualised over larger or smaller timescales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/>
              <a:t>Choosing visualisations that work for each modality and presenting them in a non-hierarchical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07129-24EE-7043-AEAE-1D217497CC4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0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07129-24EE-7043-AEAE-1D217497CC4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5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C54F-A750-3B98-B502-0B5128744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5307C-D3D6-8D00-1C5E-9AA89D233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3E10D-4D49-E3E1-2462-26F5F126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EB512-527C-DD81-7964-FFBBC0F6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F5BB8-F8C8-D3D4-C05D-C7BA2633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79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9DDF-E545-95F6-1945-09720C1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6C47B-2C55-8B19-B155-81EC0B424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BB5DF-4065-C37A-D776-6DED4A73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A1F22-B052-0661-F405-78113CA2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F2A69-55CD-F03D-FD3E-2AF8313D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75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AEC3B-B250-B1CC-3236-9E236EFEE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9E944-994B-814E-61EE-56872D0CE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71402-ACB1-5518-86F9-CC155DAA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B841-8510-5190-FC4F-A29409EE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A6251-E4CC-A052-E283-6978E201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99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E315-722A-3BCF-13D5-3205DD375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005AD0"/>
                </a:solidFill>
                <a:latin typeface="Berlin Sans FB" panose="020F0502020204030204" pitchFamily="34" charset="0"/>
                <a:cs typeface="Berlin Sans FB" panose="020F0502020204030204" pitchFamily="34" charset="0"/>
              </a:defRPr>
            </a:lvl1pPr>
          </a:lstStyle>
          <a:p>
            <a:r>
              <a:rPr lang="en-GB" err="1"/>
              <a:t>Wellcome</a:t>
            </a:r>
            <a:r>
              <a:rPr lang="en-GB"/>
              <a:t>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2A7A4-126F-8520-D35E-63FDC1C7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AB467-80DB-F917-09BB-5BB0D461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D642C462-0297-E146-A12A-B2334F9A905F}" type="datetimeFigureOut">
              <a:rPr lang="en-GB" smtClean="0"/>
              <a:pPr/>
              <a:t>11/07/2023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D2BAE-10F1-DC0A-0143-DA49A715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5D55D-81C2-0CBB-269B-5366DB43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8EEE559-A8DC-1347-9F9D-A92A20A8477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80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2238-EB4C-B71B-7911-38604FFFA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C77BE-73CC-C4D7-3F6F-F9F718062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2258-0223-0CE9-EB00-4B8193C2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2402-7C3C-E001-ED2D-AF4E803D3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F7BEE-58BA-EC87-B920-A5E9F79F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75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59F4-CA3E-9423-AFDF-D41D402D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343A4-4CF4-B67F-1567-30D0A8088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6F171-154C-9A37-3624-043FDA421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FB173-0BEC-AE1C-1A78-B252D3AD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D92D1-CE0D-CC01-78E2-5A7D0488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364C8-7851-7C90-FA06-D0DBB0B7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74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29F9-B4F7-D46C-6918-6B14882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012DA-3F85-3254-39E2-41CFA491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98BC0-106C-246F-A9D1-176DA0266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50F5D-73F1-27D4-3974-80C567651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110D4-EE6F-8FA3-2245-520303857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05AD3-F240-9D9B-235A-32B88957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049B6-6C83-E80C-3770-EC2C4068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A0F04-8D34-E343-D7F1-6DD03888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6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7FE-AD24-D7F7-EB11-E3AFB939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CAC6D-88BB-6038-12DD-21D838B6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98899-058A-5478-DB80-88A85F5B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6DD48-4CF8-F646-0183-D6E147B1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13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F4A547-8BA6-92E8-81B0-6DB9B5CF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3D237-A6FC-DDA2-6753-D93A1793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D8C2C-DC1B-F86F-4D06-2FBC4D41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36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EA2B-7E32-5137-6044-EE2F6E4D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A84E7-1F63-7DB0-6C77-ECF9259F9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56FDA-A9A1-A638-A786-D7ECD2CD2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E1078-A73A-5173-7000-8851BC31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272E6-B228-011D-BAA5-C89498D3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829CB-A1BE-0A71-28C0-80785027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19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B21F-C730-F64A-2AFC-D68EE58E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9AFA4-84F1-29DD-D64D-C19B91D61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02958-57B4-68ED-8372-BF5EDEBF1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42415-DCC2-D648-6590-EE4B57E1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C8463-A84C-7AB5-34BB-3D67537F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9CC79-3DDD-CB33-C009-F45A49D8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07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34C55-2476-8AF0-52A6-4DCF60695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DD1-1498-55C1-B0E7-0CC42792B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C8919-31C5-6FD3-9A81-2504381A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2C462-0297-E146-A12A-B2334F9A905F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76F3-693E-0392-0551-B2C81705D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930F1-4B49-B93E-B54E-5828B88A3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E559-A8DC-1347-9F9D-A92A20A84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02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5AD0"/>
          </a:solidFill>
          <a:latin typeface="Berlin Sans FB" panose="020E0602020502020306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34.png"/><Relationship Id="rId5" Type="http://schemas.openxmlformats.org/officeDocument/2006/relationships/image" Target="../media/image7.png"/><Relationship Id="rId10" Type="http://schemas.openxmlformats.org/officeDocument/2006/relationships/image" Target="../media/image33.svg"/><Relationship Id="rId4" Type="http://schemas.openxmlformats.org/officeDocument/2006/relationships/image" Target="../media/image6.sv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climate.copernicus.eu/cdsapp#!/dataset/satellite-methane?tab=overview" TargetMode="External"/><Relationship Id="rId2" Type="http://schemas.openxmlformats.org/officeDocument/2006/relationships/hyperlink" Target="https://data.carbonmappe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amhsa.gov/data/data-we-collect/mh-cld-mental-health-client-level-data" TargetMode="External"/><Relationship Id="rId4" Type="http://schemas.openxmlformats.org/officeDocument/2006/relationships/hyperlink" Target="https://wonder.cdc.gov/ucd-icd10-expanded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oke from factory">
            <a:extLst>
              <a:ext uri="{FF2B5EF4-FFF2-40B4-BE49-F238E27FC236}">
                <a16:creationId xmlns:a16="http://schemas.microsoft.com/office/drawing/2014/main" id="{5CB752B9-D1F3-768D-C5B8-38AFB32A8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57" r="-2" b="122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D67DF-E862-9C3E-5B3E-E0488310E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97692"/>
          </a:xfrm>
        </p:spPr>
        <p:txBody>
          <a:bodyPr>
            <a:normAutofit/>
          </a:bodyPr>
          <a:lstStyle/>
          <a:p>
            <a:r>
              <a:rPr lang="en-GB" sz="5100">
                <a:solidFill>
                  <a:srgbClr val="FFFFFF"/>
                </a:solidFill>
              </a:rPr>
              <a:t>The ME-thane Infoboard</a:t>
            </a:r>
            <a:br>
              <a:rPr lang="en-GB" sz="5100">
                <a:solidFill>
                  <a:srgbClr val="FFFFFF"/>
                </a:solidFill>
              </a:rPr>
            </a:br>
            <a:r>
              <a:rPr lang="en-GB" sz="5100">
                <a:solidFill>
                  <a:srgbClr val="FFFFFF"/>
                </a:solidFill>
              </a:rPr>
              <a:t> – An ‘easy enough’-to-use platform for inspiring climate action on methane emissions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B2B9B-9F28-F7D5-A76B-91E01D636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100" b="1">
                <a:solidFill>
                  <a:srgbClr val="FFFFFF"/>
                </a:solidFill>
                <a:latin typeface="Helvetica"/>
                <a:cs typeface="Helvetica"/>
              </a:rPr>
              <a:t>Team</a:t>
            </a:r>
            <a:r>
              <a:rPr lang="en-GB" sz="1100">
                <a:solidFill>
                  <a:srgbClr val="FFFFFF"/>
                </a:solidFill>
                <a:latin typeface="Helvetica"/>
                <a:cs typeface="Helvetica"/>
              </a:rPr>
              <a:t>: TTTTTT</a:t>
            </a:r>
          </a:p>
          <a:p>
            <a:endParaRPr lang="en-GB" sz="1100">
              <a:solidFill>
                <a:srgbClr val="FFFFFF"/>
              </a:solidFill>
            </a:endParaRPr>
          </a:p>
          <a:p>
            <a:r>
              <a:rPr lang="en-GB" sz="1100">
                <a:solidFill>
                  <a:srgbClr val="FFFFFF"/>
                </a:solidFill>
                <a:latin typeface="Helvetica"/>
                <a:cs typeface="Helvetica"/>
              </a:rPr>
              <a:t>Eloise (Ellie) Ockenden (she/her), Tin Orešković (he/him), Fabian Reitzug (he/him),</a:t>
            </a:r>
          </a:p>
          <a:p>
            <a:r>
              <a:rPr lang="en-GB" sz="1100">
                <a:solidFill>
                  <a:srgbClr val="FFFFFF"/>
                </a:solidFill>
                <a:latin typeface="Helvetica"/>
                <a:cs typeface="Helvetica"/>
              </a:rPr>
              <a:t>Abram (Bram) Schönfeldt (he/him) </a:t>
            </a:r>
            <a:endParaRPr lang="en-GB" sz="1100">
              <a:solidFill>
                <a:srgbClr val="FFFFFF"/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1443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BA68-C937-9E73-2E85-FF909FAC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057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B1471C-0FAA-17B6-6E1D-C8883BFCDC52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005AD0"/>
                </a:solidFill>
                <a:latin typeface="Berlin Sans FB" panose="020F0502020204030204" pitchFamily="34" charset="0"/>
                <a:ea typeface="+mj-ea"/>
                <a:cs typeface="Berlin Sans FB" panose="020F0502020204030204" pitchFamily="34" charset="0"/>
              </a:defRPr>
            </a:lvl1pPr>
          </a:lstStyle>
          <a:p>
            <a:r>
              <a:rPr lang="en-GB" dirty="0"/>
              <a:t>Communicating relationships in our platform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30FED4-3D47-A463-D1E5-77C9B1C9F740}"/>
              </a:ext>
            </a:extLst>
          </p:cNvPr>
          <p:cNvSpPr txBox="1">
            <a:spLocks/>
          </p:cNvSpPr>
          <p:nvPr/>
        </p:nvSpPr>
        <p:spPr>
          <a:xfrm>
            <a:off x="809625" y="1579265"/>
            <a:ext cx="10515600" cy="440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8450A3-69F0-2A31-6F3A-21D5BEA474D8}"/>
              </a:ext>
            </a:extLst>
          </p:cNvPr>
          <p:cNvSpPr/>
          <p:nvPr/>
        </p:nvSpPr>
        <p:spPr>
          <a:xfrm>
            <a:off x="1961799" y="2114846"/>
            <a:ext cx="2142001" cy="1457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ΩΩ</a:t>
            </a:r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15297403-854E-2DC5-1345-FB3180B7C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882" y="2355698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72E213-BCA5-1106-EFB4-0C0D621B82C1}"/>
              </a:ext>
            </a:extLst>
          </p:cNvPr>
          <p:cNvSpPr/>
          <p:nvPr/>
        </p:nvSpPr>
        <p:spPr>
          <a:xfrm>
            <a:off x="5629861" y="2072052"/>
            <a:ext cx="2142001" cy="1457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C8B24DC-4B24-5EA6-4623-4DBB19305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5227" y="2345550"/>
            <a:ext cx="485775" cy="485775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2CDF32C2-7048-975C-0C6B-F26D020D9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447" y="2223031"/>
            <a:ext cx="485775" cy="485775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D6FAD024-D7DF-EBCB-ADEC-24796390E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8114" y="2774175"/>
            <a:ext cx="485775" cy="485775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B7324EE-1F63-5422-9BA2-420659141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180" y="2685630"/>
            <a:ext cx="485775" cy="485775"/>
          </a:xfrm>
          <a:prstGeom prst="rect">
            <a:avLst/>
          </a:prstGeom>
        </p:spPr>
      </p:pic>
      <p:pic>
        <p:nvPicPr>
          <p:cNvPr id="17" name="Graphic 16" descr="Home with solid fill">
            <a:extLst>
              <a:ext uri="{FF2B5EF4-FFF2-40B4-BE49-F238E27FC236}">
                <a16:creationId xmlns:a16="http://schemas.microsoft.com/office/drawing/2014/main" id="{1AD727F2-CF1D-C8DC-313C-087045301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9818" y="2376946"/>
            <a:ext cx="485775" cy="4857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E45C3-FCB1-2BD5-0C87-5BBF56C8C763}"/>
              </a:ext>
            </a:extLst>
          </p:cNvPr>
          <p:cNvSpPr/>
          <p:nvPr/>
        </p:nvSpPr>
        <p:spPr>
          <a:xfrm>
            <a:off x="9167609" y="2075376"/>
            <a:ext cx="2142001" cy="1457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 descr="City with solid fill">
            <a:extLst>
              <a:ext uri="{FF2B5EF4-FFF2-40B4-BE49-F238E27FC236}">
                <a16:creationId xmlns:a16="http://schemas.microsoft.com/office/drawing/2014/main" id="{58E392F0-5129-C64C-77B3-8F715E17A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8246" y="2251958"/>
            <a:ext cx="457200" cy="457200"/>
          </a:xfrm>
          <a:prstGeom prst="rect">
            <a:avLst/>
          </a:prstGeom>
        </p:spPr>
      </p:pic>
      <p:pic>
        <p:nvPicPr>
          <p:cNvPr id="28" name="Graphic 27" descr="City with solid fill">
            <a:extLst>
              <a:ext uri="{FF2B5EF4-FFF2-40B4-BE49-F238E27FC236}">
                <a16:creationId xmlns:a16="http://schemas.microsoft.com/office/drawing/2014/main" id="{7EE75D1E-386D-CFAF-989F-FDB3686A1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531" y="3039849"/>
            <a:ext cx="276528" cy="276528"/>
          </a:xfrm>
          <a:prstGeom prst="rect">
            <a:avLst/>
          </a:prstGeom>
        </p:spPr>
      </p:pic>
      <p:pic>
        <p:nvPicPr>
          <p:cNvPr id="23" name="Graphic 22" descr="Hospital with solid fill">
            <a:extLst>
              <a:ext uri="{FF2B5EF4-FFF2-40B4-BE49-F238E27FC236}">
                <a16:creationId xmlns:a16="http://schemas.microsoft.com/office/drawing/2014/main" id="{8128FB1D-5F44-76BE-47F9-94EA60BE9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6648" y="2557952"/>
            <a:ext cx="408449" cy="408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BF8CD7-8CA2-ED6B-C0E0-4BF1A9F23EB5}"/>
              </a:ext>
            </a:extLst>
          </p:cNvPr>
          <p:cNvSpPr txBox="1"/>
          <p:nvPr/>
        </p:nvSpPr>
        <p:spPr>
          <a:xfrm>
            <a:off x="2371043" y="3858356"/>
            <a:ext cx="132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Household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AB653-B00E-A623-29A9-147788D81B78}"/>
              </a:ext>
            </a:extLst>
          </p:cNvPr>
          <p:cNvSpPr txBox="1"/>
          <p:nvPr/>
        </p:nvSpPr>
        <p:spPr>
          <a:xfrm>
            <a:off x="5841880" y="3790526"/>
            <a:ext cx="182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Neighbourhood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5E2DE-D953-6C5B-9F03-845A8996EA69}"/>
              </a:ext>
            </a:extLst>
          </p:cNvPr>
          <p:cNvSpPr txBox="1"/>
          <p:nvPr/>
        </p:nvSpPr>
        <p:spPr>
          <a:xfrm>
            <a:off x="9916450" y="3737054"/>
            <a:ext cx="78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State</a:t>
            </a:r>
          </a:p>
        </p:txBody>
      </p:sp>
      <p:pic>
        <p:nvPicPr>
          <p:cNvPr id="16" name="Graphic 15" descr="Map with pin with solid fill">
            <a:extLst>
              <a:ext uri="{FF2B5EF4-FFF2-40B4-BE49-F238E27FC236}">
                <a16:creationId xmlns:a16="http://schemas.microsoft.com/office/drawing/2014/main" id="{24829913-63E4-B7D6-7751-D629BD407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2678" y="4601658"/>
            <a:ext cx="667936" cy="6679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9E8EC-5085-97AC-B562-23C8A888A018}"/>
              </a:ext>
            </a:extLst>
          </p:cNvPr>
          <p:cNvSpPr txBox="1"/>
          <p:nvPr/>
        </p:nvSpPr>
        <p:spPr>
          <a:xfrm>
            <a:off x="1998081" y="1727404"/>
            <a:ext cx="214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Healthier homes</a:t>
            </a:r>
          </a:p>
        </p:txBody>
      </p:sp>
      <p:pic>
        <p:nvPicPr>
          <p:cNvPr id="19" name="Graphic 18" descr="Statistics with solid fill">
            <a:extLst>
              <a:ext uri="{FF2B5EF4-FFF2-40B4-BE49-F238E27FC236}">
                <a16:creationId xmlns:a16="http://schemas.microsoft.com/office/drawing/2014/main" id="{9E2AFCE0-9880-568F-18E9-734A35584F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5362" y="4537131"/>
            <a:ext cx="582796" cy="582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37DE65-9BEE-6C28-710A-B30988D58FEE}"/>
              </a:ext>
            </a:extLst>
          </p:cNvPr>
          <p:cNvSpPr txBox="1"/>
          <p:nvPr/>
        </p:nvSpPr>
        <p:spPr>
          <a:xfrm>
            <a:off x="5595902" y="1680392"/>
            <a:ext cx="219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Leaks in your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287BF-4ED1-12DF-C7B1-E9D3F23D9018}"/>
              </a:ext>
            </a:extLst>
          </p:cNvPr>
          <p:cNvSpPr txBox="1"/>
          <p:nvPr/>
        </p:nvSpPr>
        <p:spPr>
          <a:xfrm>
            <a:off x="8719374" y="1658422"/>
            <a:ext cx="303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Helvetica" pitchFamily="2" charset="0"/>
              </a:rPr>
              <a:t>Healthcare needs planner</a:t>
            </a:r>
          </a:p>
        </p:txBody>
      </p:sp>
      <p:pic>
        <p:nvPicPr>
          <p:cNvPr id="22" name="Graphic 21" descr="Hospital with solid fill">
            <a:extLst>
              <a:ext uri="{FF2B5EF4-FFF2-40B4-BE49-F238E27FC236}">
                <a16:creationId xmlns:a16="http://schemas.microsoft.com/office/drawing/2014/main" id="{3FA91F96-EF7C-0EE6-D0AF-12B8FB513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61621" y="3028470"/>
            <a:ext cx="408449" cy="4084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6425D5-805E-92E0-6FC6-6A65B6BB606D}"/>
              </a:ext>
            </a:extLst>
          </p:cNvPr>
          <p:cNvSpPr txBox="1"/>
          <p:nvPr/>
        </p:nvSpPr>
        <p:spPr>
          <a:xfrm>
            <a:off x="2544494" y="4368091"/>
            <a:ext cx="104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itchFamily="2" charset="0"/>
              </a:rPr>
              <a:t>Spatial</a:t>
            </a:r>
          </a:p>
        </p:txBody>
      </p:sp>
      <p:pic>
        <p:nvPicPr>
          <p:cNvPr id="25" name="Graphic 24" descr="Map with pin with solid fill">
            <a:extLst>
              <a:ext uri="{FF2B5EF4-FFF2-40B4-BE49-F238E27FC236}">
                <a16:creationId xmlns:a16="http://schemas.microsoft.com/office/drawing/2014/main" id="{BF3AACA4-A488-D363-56E8-4019D3967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5682" y="4527001"/>
            <a:ext cx="667936" cy="6679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BF7D71-39A7-3633-550E-3D890344FBF1}"/>
              </a:ext>
            </a:extLst>
          </p:cNvPr>
          <p:cNvSpPr txBox="1"/>
          <p:nvPr/>
        </p:nvSpPr>
        <p:spPr>
          <a:xfrm>
            <a:off x="6117498" y="4293434"/>
            <a:ext cx="104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Helvetica" pitchFamily="2" charset="0"/>
              </a:rPr>
              <a:t>Spatial</a:t>
            </a:r>
          </a:p>
        </p:txBody>
      </p:sp>
      <p:pic>
        <p:nvPicPr>
          <p:cNvPr id="29" name="Graphic 28" descr="Map with pin with solid fill">
            <a:extLst>
              <a:ext uri="{FF2B5EF4-FFF2-40B4-BE49-F238E27FC236}">
                <a16:creationId xmlns:a16="http://schemas.microsoft.com/office/drawing/2014/main" id="{604C2C42-4158-6982-9670-93C184A658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22068" y="4478452"/>
            <a:ext cx="667936" cy="6679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272CFE-CFC9-13E5-6A8E-C091C4F63073}"/>
              </a:ext>
            </a:extLst>
          </p:cNvPr>
          <p:cNvSpPr txBox="1"/>
          <p:nvPr/>
        </p:nvSpPr>
        <p:spPr>
          <a:xfrm>
            <a:off x="9263884" y="4244885"/>
            <a:ext cx="104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Helvetica" pitchFamily="2" charset="0"/>
              </a:rPr>
              <a:t>Spatial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3A6BA-51CF-416E-DA33-C27A15D443EA}"/>
              </a:ext>
            </a:extLst>
          </p:cNvPr>
          <p:cNvSpPr txBox="1"/>
          <p:nvPr/>
        </p:nvSpPr>
        <p:spPr>
          <a:xfrm>
            <a:off x="10218882" y="4244885"/>
            <a:ext cx="128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itchFamily="2" charset="0"/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F3BECF-036C-CE14-DD68-19DEA1A9B85C}"/>
              </a:ext>
            </a:extLst>
          </p:cNvPr>
          <p:cNvSpPr txBox="1"/>
          <p:nvPr/>
        </p:nvSpPr>
        <p:spPr>
          <a:xfrm>
            <a:off x="5334803" y="5489406"/>
            <a:ext cx="116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Helvetica" pitchFamily="2" charset="0"/>
              </a:rPr>
              <a:t>Methane plumes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05F846-A286-76FB-ACBE-A0A415FC4728}"/>
              </a:ext>
            </a:extLst>
          </p:cNvPr>
          <p:cNvSpPr txBox="1"/>
          <p:nvPr/>
        </p:nvSpPr>
        <p:spPr>
          <a:xfrm>
            <a:off x="6852097" y="5480667"/>
            <a:ext cx="1582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itchFamily="2" charset="0"/>
              </a:rPr>
              <a:t>Lived experiences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E40C8-56DE-FC29-9480-4C41A44A2C36}"/>
              </a:ext>
            </a:extLst>
          </p:cNvPr>
          <p:cNvSpPr txBox="1"/>
          <p:nvPr/>
        </p:nvSpPr>
        <p:spPr>
          <a:xfrm>
            <a:off x="3245693" y="5474713"/>
            <a:ext cx="147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Helvetica" pitchFamily="2" charset="0"/>
              </a:rPr>
              <a:t>Respiratory disease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C0163B-706D-AAB4-0A8F-231F23E52D5D}"/>
              </a:ext>
            </a:extLst>
          </p:cNvPr>
          <p:cNvSpPr txBox="1"/>
          <p:nvPr/>
        </p:nvSpPr>
        <p:spPr>
          <a:xfrm>
            <a:off x="1518377" y="5468495"/>
            <a:ext cx="1222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Helvetica" pitchFamily="2" charset="0"/>
              </a:rPr>
              <a:t>Gas stove use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D0A561-9361-35F0-D5EB-24DEB9C05005}"/>
              </a:ext>
            </a:extLst>
          </p:cNvPr>
          <p:cNvSpPr txBox="1"/>
          <p:nvPr/>
        </p:nvSpPr>
        <p:spPr>
          <a:xfrm>
            <a:off x="10547816" y="5370692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Helvetica" pitchFamily="2" charset="0"/>
              </a:rPr>
              <a:t>Mental health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0587E7-5330-5D4C-2780-231188502016}"/>
              </a:ext>
            </a:extLst>
          </p:cNvPr>
          <p:cNvSpPr txBox="1"/>
          <p:nvPr/>
        </p:nvSpPr>
        <p:spPr>
          <a:xfrm>
            <a:off x="9012533" y="5628257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Helvetica" pitchFamily="2" charset="0"/>
              </a:rPr>
              <a:t>Methane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3264DA-E275-321A-9620-B0933D08654A}"/>
              </a:ext>
            </a:extLst>
          </p:cNvPr>
          <p:cNvSpPr txBox="1"/>
          <p:nvPr/>
        </p:nvSpPr>
        <p:spPr>
          <a:xfrm>
            <a:off x="10523395" y="5804184"/>
            <a:ext cx="138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Helvetica" pitchFamily="2" charset="0"/>
              </a:rPr>
              <a:t>Respiratory disease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C16C11-0E81-27D8-F526-12CE86FD58F9}"/>
              </a:ext>
            </a:extLst>
          </p:cNvPr>
          <p:cNvCxnSpPr>
            <a:cxnSpLocks/>
          </p:cNvCxnSpPr>
          <p:nvPr/>
        </p:nvCxnSpPr>
        <p:spPr>
          <a:xfrm>
            <a:off x="2659927" y="5844478"/>
            <a:ext cx="475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BAF8D7-C7A4-153A-3083-A366CE3CC42F}"/>
              </a:ext>
            </a:extLst>
          </p:cNvPr>
          <p:cNvCxnSpPr>
            <a:cxnSpLocks/>
          </p:cNvCxnSpPr>
          <p:nvPr/>
        </p:nvCxnSpPr>
        <p:spPr>
          <a:xfrm>
            <a:off x="6514201" y="5796121"/>
            <a:ext cx="475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BFD199-0F9B-A2F3-46C6-C1C9E9C09E14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 flipV="1">
            <a:off x="10094881" y="5555358"/>
            <a:ext cx="452935" cy="25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746B54-9CBC-3823-7192-09B360C11F54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10094881" y="5812923"/>
            <a:ext cx="428514" cy="31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5AD5C23-739F-719D-3C29-F64FC943D533}"/>
              </a:ext>
            </a:extLst>
          </p:cNvPr>
          <p:cNvSpPr/>
          <p:nvPr/>
        </p:nvSpPr>
        <p:spPr>
          <a:xfrm>
            <a:off x="10670504" y="6583053"/>
            <a:ext cx="1366591" cy="444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Ellie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B33FD8-DB74-EC1D-3002-C181A0E0FD42}"/>
              </a:ext>
            </a:extLst>
          </p:cNvPr>
          <p:cNvCxnSpPr>
            <a:cxnSpLocks/>
          </p:cNvCxnSpPr>
          <p:nvPr/>
        </p:nvCxnSpPr>
        <p:spPr>
          <a:xfrm>
            <a:off x="4948518" y="1721714"/>
            <a:ext cx="0" cy="44140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349C20-D2B7-FC66-0DA7-C5CF031287AB}"/>
              </a:ext>
            </a:extLst>
          </p:cNvPr>
          <p:cNvCxnSpPr>
            <a:cxnSpLocks/>
          </p:cNvCxnSpPr>
          <p:nvPr/>
        </p:nvCxnSpPr>
        <p:spPr>
          <a:xfrm>
            <a:off x="8561294" y="1685181"/>
            <a:ext cx="0" cy="44140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97E657-E3F2-5AF4-2F47-C9CA73A88C89}"/>
              </a:ext>
            </a:extLst>
          </p:cNvPr>
          <p:cNvCxnSpPr>
            <a:cxnSpLocks/>
          </p:cNvCxnSpPr>
          <p:nvPr/>
        </p:nvCxnSpPr>
        <p:spPr>
          <a:xfrm>
            <a:off x="1464334" y="1732284"/>
            <a:ext cx="0" cy="441402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08A096-9A47-8A90-DB2B-97930D03AE35}"/>
              </a:ext>
            </a:extLst>
          </p:cNvPr>
          <p:cNvSpPr txBox="1"/>
          <p:nvPr/>
        </p:nvSpPr>
        <p:spPr>
          <a:xfrm>
            <a:off x="396617" y="1720231"/>
            <a:ext cx="55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Helvetica" pitchFamily="2" charset="0"/>
              </a:rPr>
              <a:t>Tab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73E680-E1D8-41FC-4C29-FC7C39CA0532}"/>
              </a:ext>
            </a:extLst>
          </p:cNvPr>
          <p:cNvSpPr txBox="1"/>
          <p:nvPr/>
        </p:nvSpPr>
        <p:spPr>
          <a:xfrm>
            <a:off x="113192" y="457180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Helvetica" pitchFamily="2" charset="0"/>
              </a:rPr>
              <a:t>Dimension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9A55CA-8106-971F-8F91-BA8C04E3CCC0}"/>
              </a:ext>
            </a:extLst>
          </p:cNvPr>
          <p:cNvSpPr txBox="1"/>
          <p:nvPr/>
        </p:nvSpPr>
        <p:spPr>
          <a:xfrm>
            <a:off x="17374" y="550710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Helvetica" pitchFamily="2" charset="0"/>
              </a:rPr>
              <a:t>Relationship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D97F0D-4914-BA80-8B66-34C37A2B508B}"/>
              </a:ext>
            </a:extLst>
          </p:cNvPr>
          <p:cNvSpPr txBox="1"/>
          <p:nvPr/>
        </p:nvSpPr>
        <p:spPr>
          <a:xfrm>
            <a:off x="304033" y="385705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Helvetica" pitchFamily="2" charset="0"/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3825958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5CC5-D5A2-115C-2337-7B1B9F21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Accessibility + usability of the platform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ADE0B30-7359-EE08-3E35-72843D739DDD}"/>
              </a:ext>
            </a:extLst>
          </p:cNvPr>
          <p:cNvSpPr/>
          <p:nvPr/>
        </p:nvSpPr>
        <p:spPr>
          <a:xfrm>
            <a:off x="1645237" y="3026872"/>
            <a:ext cx="2742629" cy="13255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Helvetica" pitchFamily="2" charset="0"/>
              </a:rPr>
              <a:t>Accessibility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A5E10D-6683-0274-A400-2D92EEB16EDB}"/>
              </a:ext>
            </a:extLst>
          </p:cNvPr>
          <p:cNvSpPr/>
          <p:nvPr/>
        </p:nvSpPr>
        <p:spPr>
          <a:xfrm>
            <a:off x="7641534" y="3090027"/>
            <a:ext cx="2742629" cy="13003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Helvetica" pitchFamily="2" charset="0"/>
              </a:rPr>
              <a:t>Usability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08B2212-0D04-12B8-7D2B-9EC1A8B2946D}"/>
              </a:ext>
            </a:extLst>
          </p:cNvPr>
          <p:cNvSpPr/>
          <p:nvPr/>
        </p:nvSpPr>
        <p:spPr>
          <a:xfrm>
            <a:off x="613302" y="4697070"/>
            <a:ext cx="2063870" cy="10085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latin typeface="Helvetica" pitchFamily="2" charset="0"/>
              </a:rPr>
              <a:t>Clear explanations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F7C6A2-9781-249D-C58C-36A53FE12DE2}"/>
              </a:ext>
            </a:extLst>
          </p:cNvPr>
          <p:cNvSpPr/>
          <p:nvPr/>
        </p:nvSpPr>
        <p:spPr>
          <a:xfrm>
            <a:off x="3384420" y="4612791"/>
            <a:ext cx="2433754" cy="13255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latin typeface="Helvetica" pitchFamily="2" charset="0"/>
              </a:rPr>
              <a:t>Colourblind-friendly colour schemes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752F195-25AD-C51C-043B-0C87852C0403}"/>
              </a:ext>
            </a:extLst>
          </p:cNvPr>
          <p:cNvSpPr/>
          <p:nvPr/>
        </p:nvSpPr>
        <p:spPr>
          <a:xfrm>
            <a:off x="1942528" y="1727651"/>
            <a:ext cx="2187388" cy="10085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latin typeface="Helvetica" pitchFamily="2" charset="0"/>
              </a:rPr>
              <a:t>Interpretable visualisations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82FB6-688A-FD66-8C25-E23173C80ED2}"/>
              </a:ext>
            </a:extLst>
          </p:cNvPr>
          <p:cNvCxnSpPr/>
          <p:nvPr/>
        </p:nvCxnSpPr>
        <p:spPr>
          <a:xfrm>
            <a:off x="6068488" y="1518346"/>
            <a:ext cx="0" cy="44437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CFBD3FC-C0F8-F1E6-60B3-32B8FC32D2FF}"/>
              </a:ext>
            </a:extLst>
          </p:cNvPr>
          <p:cNvSpPr/>
          <p:nvPr/>
        </p:nvSpPr>
        <p:spPr>
          <a:xfrm>
            <a:off x="6446979" y="1833451"/>
            <a:ext cx="2565869" cy="10085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latin typeface="Helvetica" pitchFamily="2" charset="0"/>
              </a:rPr>
              <a:t>Interactivity and adaptability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34CA342-F8F1-2B31-6976-3B95227361A3}"/>
              </a:ext>
            </a:extLst>
          </p:cNvPr>
          <p:cNvSpPr/>
          <p:nvPr/>
        </p:nvSpPr>
        <p:spPr>
          <a:xfrm>
            <a:off x="9682291" y="1968345"/>
            <a:ext cx="1923564" cy="8974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latin typeface="Helvetica" pitchFamily="2" charset="0"/>
              </a:rPr>
              <a:t>Stakeholder stories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88BBBA3-5B78-87AA-AB94-F300E161FD91}"/>
              </a:ext>
            </a:extLst>
          </p:cNvPr>
          <p:cNvSpPr/>
          <p:nvPr/>
        </p:nvSpPr>
        <p:spPr>
          <a:xfrm>
            <a:off x="7839167" y="4697070"/>
            <a:ext cx="2496895" cy="10682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latin typeface="Helvetica" pitchFamily="2" charset="0"/>
              </a:rPr>
              <a:t>Three tabs for three purposes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C0B7D-47FB-33FB-D627-DBAE227F3C98}"/>
              </a:ext>
            </a:extLst>
          </p:cNvPr>
          <p:cNvSpPr/>
          <p:nvPr/>
        </p:nvSpPr>
        <p:spPr>
          <a:xfrm>
            <a:off x="10418164" y="6048209"/>
            <a:ext cx="1366591" cy="444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Shared</a:t>
            </a:r>
          </a:p>
        </p:txBody>
      </p:sp>
    </p:spTree>
    <p:extLst>
      <p:ext uri="{BB962C8B-B14F-4D97-AF65-F5344CB8AC3E}">
        <p14:creationId xmlns:p14="http://schemas.microsoft.com/office/powerpoint/2010/main" val="328469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5CC5-D5A2-115C-2337-7B1B9F21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erlin Sans FB"/>
              </a:rPr>
              <a:t>Feedback driven development 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A69A3-E9A6-F4D9-3359-C314864C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859" y="1995859"/>
            <a:ext cx="8310664" cy="1570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Helvetica"/>
            </a:endParaRPr>
          </a:p>
          <a:p>
            <a:pPr marL="0" indent="0">
              <a:buNone/>
            </a:pPr>
            <a:r>
              <a:rPr lang="en-US">
                <a:latin typeface="Helvetica"/>
                <a:cs typeface="Helvetica"/>
              </a:rPr>
              <a:t>"I wonder why methane is increasing because it seems to be an across-the-board trend."</a:t>
            </a:r>
            <a:endParaRPr lang="en-US">
              <a:cs typeface="Helvetica"/>
            </a:endParaRPr>
          </a:p>
          <a:p>
            <a:pPr marL="0" indent="0">
              <a:buNone/>
            </a:pPr>
            <a:endParaRPr lang="en-US">
              <a:cs typeface="Helvetica" pitchFamily="2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186F5EE-80F7-C907-B86B-7FC7A4F05040}"/>
              </a:ext>
            </a:extLst>
          </p:cNvPr>
          <p:cNvSpPr txBox="1">
            <a:spLocks/>
          </p:cNvSpPr>
          <p:nvPr/>
        </p:nvSpPr>
        <p:spPr>
          <a:xfrm>
            <a:off x="3957535" y="4182961"/>
            <a:ext cx="8229600" cy="2016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cs typeface="Helvetica"/>
            </a:endParaRPr>
          </a:p>
          <a:p>
            <a:pPr marL="0" indent="0">
              <a:buNone/>
            </a:pPr>
            <a:r>
              <a:rPr lang="en-US">
                <a:latin typeface="Helvetica"/>
                <a:cs typeface="Helvetica"/>
              </a:rPr>
              <a:t>"As a first point in saying, 'Hey there are leakages in my area!', that's really amazing"… "If you are looking to make an appeal to a politician, you would probably like to know the company names." 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Helvetica" pitchFamily="2" charset="0"/>
            </a:endParaRPr>
          </a:p>
        </p:txBody>
      </p:sp>
      <p:pic>
        <p:nvPicPr>
          <p:cNvPr id="5" name="Picture 6" descr="A graph showing a graph of methane concentration&#10;&#10;Description automatically generated">
            <a:extLst>
              <a:ext uri="{FF2B5EF4-FFF2-40B4-BE49-F238E27FC236}">
                <a16:creationId xmlns:a16="http://schemas.microsoft.com/office/drawing/2014/main" id="{A35E946A-B709-B685-0834-367A3E4FF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46" y="1265143"/>
            <a:ext cx="2743200" cy="2803712"/>
          </a:xfrm>
          <a:prstGeom prst="rect">
            <a:avLst/>
          </a:prstGeom>
        </p:spPr>
      </p:pic>
      <p:pic>
        <p:nvPicPr>
          <p:cNvPr id="7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A14BD2E-7287-866C-51D5-14AAFC28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51" y="3983237"/>
            <a:ext cx="3740285" cy="279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074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CB75-C5EA-F12B-EEFD-47E29348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erlin Sans FB"/>
              </a:rPr>
              <a:t>Trustworthy data</a:t>
            </a:r>
            <a:endParaRPr lang="en-GB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3DA6325C-6FDD-CDAE-1647-F755376C7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420174"/>
              </p:ext>
            </p:extLst>
          </p:nvPr>
        </p:nvGraphicFramePr>
        <p:xfrm>
          <a:off x="1297021" y="2342744"/>
          <a:ext cx="9579159" cy="281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3053">
                  <a:extLst>
                    <a:ext uri="{9D8B030D-6E8A-4147-A177-3AD203B41FA5}">
                      <a16:colId xmlns:a16="http://schemas.microsoft.com/office/drawing/2014/main" val="3524448456"/>
                    </a:ext>
                  </a:extLst>
                </a:gridCol>
                <a:gridCol w="3193053">
                  <a:extLst>
                    <a:ext uri="{9D8B030D-6E8A-4147-A177-3AD203B41FA5}">
                      <a16:colId xmlns:a16="http://schemas.microsoft.com/office/drawing/2014/main" val="1250553012"/>
                    </a:ext>
                  </a:extLst>
                </a:gridCol>
                <a:gridCol w="3193053">
                  <a:extLst>
                    <a:ext uri="{9D8B030D-6E8A-4147-A177-3AD203B41FA5}">
                      <a16:colId xmlns:a16="http://schemas.microsoft.com/office/drawing/2014/main" val="635428102"/>
                    </a:ext>
                  </a:extLst>
                </a:gridCol>
              </a:tblGrid>
              <a:tr h="9382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/>
                        <a:t>Sustainability</a:t>
                      </a:r>
                      <a:endParaRPr lang="en-US" sz="2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Format</a:t>
                      </a:r>
                      <a:endParaRPr lang="en-US" sz="2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netCDF</a:t>
                      </a:r>
                      <a:endParaRPr lang="en-US" sz="240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34211"/>
                  </a:ext>
                </a:extLst>
              </a:tr>
              <a:tr h="938200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Certification </a:t>
                      </a:r>
                      <a:endParaRPr lang="en-US" sz="2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Documentation</a:t>
                      </a:r>
                      <a:endParaRPr lang="en-US" sz="2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Datasheets for datasets</a:t>
                      </a:r>
                      <a:endParaRPr lang="en-US" sz="24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80204"/>
                  </a:ext>
                </a:extLst>
              </a:tr>
              <a:tr h="938200"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Safe-sharing </a:t>
                      </a:r>
                      <a:endParaRPr lang="en-US" sz="2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Anonymisation </a:t>
                      </a:r>
                      <a:endParaRPr lang="en-US" sz="2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Aggregation </a:t>
                      </a:r>
                      <a:endParaRPr lang="en-US" sz="24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856040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0D9F01-36B6-02DA-73EE-19EC3D04CD09}"/>
              </a:ext>
            </a:extLst>
          </p:cNvPr>
          <p:cNvCxnSpPr>
            <a:cxnSpLocks/>
          </p:cNvCxnSpPr>
          <p:nvPr/>
        </p:nvCxnSpPr>
        <p:spPr>
          <a:xfrm>
            <a:off x="3420891" y="2563637"/>
            <a:ext cx="7620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14EFBF-2A58-89DE-8D67-C3E2E9826FAB}"/>
              </a:ext>
            </a:extLst>
          </p:cNvPr>
          <p:cNvCxnSpPr>
            <a:cxnSpLocks/>
          </p:cNvCxnSpPr>
          <p:nvPr/>
        </p:nvCxnSpPr>
        <p:spPr>
          <a:xfrm>
            <a:off x="3356040" y="2669021"/>
            <a:ext cx="988982" cy="745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7CD21D-8BB7-94D9-F604-C0DE9CEEFABC}"/>
              </a:ext>
            </a:extLst>
          </p:cNvPr>
          <p:cNvCxnSpPr>
            <a:cxnSpLocks/>
          </p:cNvCxnSpPr>
          <p:nvPr/>
        </p:nvCxnSpPr>
        <p:spPr>
          <a:xfrm flipV="1">
            <a:off x="5714997" y="2571742"/>
            <a:ext cx="1880683" cy="8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423DD8-946C-3842-15D6-C829EA1E3E7F}"/>
              </a:ext>
            </a:extLst>
          </p:cNvPr>
          <p:cNvCxnSpPr>
            <a:cxnSpLocks/>
          </p:cNvCxnSpPr>
          <p:nvPr/>
        </p:nvCxnSpPr>
        <p:spPr>
          <a:xfrm>
            <a:off x="6833677" y="3560721"/>
            <a:ext cx="7620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0C8141-A4E6-04A5-6F37-BFB1E1066CBE}"/>
              </a:ext>
            </a:extLst>
          </p:cNvPr>
          <p:cNvCxnSpPr>
            <a:cxnSpLocks/>
          </p:cNvCxnSpPr>
          <p:nvPr/>
        </p:nvCxnSpPr>
        <p:spPr>
          <a:xfrm>
            <a:off x="3210124" y="3576933"/>
            <a:ext cx="1264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CFC641-ED60-D740-5CA6-5838B5756586}"/>
              </a:ext>
            </a:extLst>
          </p:cNvPr>
          <p:cNvCxnSpPr>
            <a:cxnSpLocks/>
          </p:cNvCxnSpPr>
          <p:nvPr/>
        </p:nvCxnSpPr>
        <p:spPr>
          <a:xfrm>
            <a:off x="3169591" y="4484847"/>
            <a:ext cx="1264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8FF1B-B190-F4AC-E64A-05D8C16E6DB8}"/>
              </a:ext>
            </a:extLst>
          </p:cNvPr>
          <p:cNvCxnSpPr>
            <a:cxnSpLocks/>
          </p:cNvCxnSpPr>
          <p:nvPr/>
        </p:nvCxnSpPr>
        <p:spPr>
          <a:xfrm flipV="1">
            <a:off x="6663441" y="4476740"/>
            <a:ext cx="932238" cy="8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74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C2C6-22F5-7912-BBBD-C57F79B8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Dataset integration at different scales</a:t>
            </a:r>
          </a:p>
        </p:txBody>
      </p:sp>
      <p:pic>
        <p:nvPicPr>
          <p:cNvPr id="6" name="Picture 6" descr="A graph of death rate and death rate&#10;&#10;Description automatically generated">
            <a:extLst>
              <a:ext uri="{FF2B5EF4-FFF2-40B4-BE49-F238E27FC236}">
                <a16:creationId xmlns:a16="http://schemas.microsoft.com/office/drawing/2014/main" id="{F061D854-A394-89E4-F700-09D6005A9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614" y="1873696"/>
            <a:ext cx="5610386" cy="2901995"/>
          </a:xfrm>
        </p:spPr>
      </p:pic>
      <p:pic>
        <p:nvPicPr>
          <p:cNvPr id="8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48F1307E-0445-4119-E8C5-35BFAE3CB4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6392" y="1811040"/>
            <a:ext cx="4503604" cy="39654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164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5D677-9114-4A65-F73E-8684449A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7FBB-7143-B9CB-2794-4AB3C4CE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Helvetica"/>
                <a:cs typeface="Helvetica"/>
              </a:rPr>
              <a:t>Build on feedback from climate stakeholder</a:t>
            </a:r>
          </a:p>
          <a:p>
            <a:r>
              <a:rPr lang="en-GB">
                <a:latin typeface="Helvetica"/>
                <a:cs typeface="Helvetica"/>
              </a:rPr>
              <a:t>NLP driven semantic retrieval to pair relevant literature with data</a:t>
            </a:r>
          </a:p>
          <a:p>
            <a:r>
              <a:rPr lang="en-GB">
                <a:latin typeface="Helvetica"/>
                <a:cs typeface="Helvetica"/>
              </a:rPr>
              <a:t>Stronger integration of climate and health data in the spatial dimension</a:t>
            </a:r>
          </a:p>
          <a:p>
            <a:endParaRPr lang="en-GB">
              <a:cs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95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21F7-CBB2-07FB-DBD4-12C55681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F446-8F7C-7D43-B142-FD6240B32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Created a dashboard that is relevant to stakeholders on all levels</a:t>
            </a:r>
          </a:p>
          <a:p>
            <a:r>
              <a:rPr lang="en-GB" dirty="0"/>
              <a:t>Allowing an iterative process of development that incorporates stakeholder feedback</a:t>
            </a:r>
          </a:p>
          <a:p>
            <a:r>
              <a:rPr lang="en-GB" dirty="0"/>
              <a:t>Facilitating all stakeholders to improve health through climate action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6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501-A12B-D08E-77B3-0F1337DE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289948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4100-BB5B-61A7-20FB-91A41851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Scales of data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9E9DF1-F2C5-435F-09D2-58134F1E8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985062"/>
              </p:ext>
            </p:extLst>
          </p:nvPr>
        </p:nvGraphicFramePr>
        <p:xfrm>
          <a:off x="838200" y="1690688"/>
          <a:ext cx="10515603" cy="4423541"/>
        </p:xfrm>
        <a:graphic>
          <a:graphicData uri="http://schemas.openxmlformats.org/drawingml/2006/table">
            <a:tbl>
              <a:tblPr/>
              <a:tblGrid>
                <a:gridCol w="1502229">
                  <a:extLst>
                    <a:ext uri="{9D8B030D-6E8A-4147-A177-3AD203B41FA5}">
                      <a16:colId xmlns:a16="http://schemas.microsoft.com/office/drawing/2014/main" val="426801464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2829377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5953326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4008276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763184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6164012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99682872"/>
                    </a:ext>
                  </a:extLst>
                </a:gridCol>
              </a:tblGrid>
              <a:tr h="440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Dataset</a:t>
                      </a:r>
                      <a:endParaRPr lang="en-GB" sz="1200">
                        <a:effectLst/>
                        <a:latin typeface="Helvetica" pitchFamily="2" charset="0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Information</a:t>
                      </a:r>
                      <a:endParaRPr lang="en-GB" sz="1200">
                        <a:effectLst/>
                        <a:latin typeface="Helvetica" pitchFamily="2" charset="0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Helvetica" pitchFamily="2" charset="0"/>
                        </a:rPr>
                        <a:t>Temporal extent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Helvetica" pitchFamily="2" charset="0"/>
                        </a:rPr>
                        <a:t>Temporal resolution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Helvetica" pitchFamily="2" charset="0"/>
                        </a:rPr>
                        <a:t>Spatial extent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Helvetica" pitchFamily="2" charset="0"/>
                        </a:rPr>
                        <a:t>Spatial resolution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Helvetica" pitchFamily="2" charset="0"/>
                        </a:rPr>
                        <a:t>Data format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952640"/>
                  </a:ext>
                </a:extLst>
              </a:tr>
              <a:tr h="11374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0" i="0" u="none" strike="noStrike">
                          <a:solidFill>
                            <a:srgbClr val="1155CC"/>
                          </a:solidFill>
                          <a:effectLst/>
                          <a:latin typeface="Helvetica"/>
                          <a:hlinkClick r:id="rId2"/>
                        </a:rPr>
                        <a:t>Carbon Mapper Data Portal</a:t>
                      </a:r>
                      <a:endParaRPr lang="en-GB" sz="1200">
                        <a:effectLst/>
                        <a:latin typeface="Helvetica"/>
                      </a:endParaRPr>
                    </a:p>
                    <a:p>
                      <a:pPr fontAlgn="t"/>
                      <a:br>
                        <a:rPr lang="en-GB" sz="1200">
                          <a:effectLst/>
                          <a:latin typeface="Helvetica"/>
                        </a:rPr>
                      </a:br>
                      <a:endParaRPr lang="en-GB" sz="1200">
                        <a:effectLst/>
                        <a:latin typeface="Helvetica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Methane emissions</a:t>
                      </a:r>
                      <a:endParaRPr lang="en-GB" sz="1200">
                        <a:effectLst/>
                        <a:latin typeface="Helvetica" pitchFamily="2" charset="0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2020-2021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Not consistent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Unknown monitoring areas in several US States, each plume is 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Not consistent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CSV,</a:t>
                      </a:r>
                      <a:r>
                        <a:rPr lang="en-GB" sz="1200" baseline="0">
                          <a:effectLst/>
                          <a:latin typeface="Helvetica" pitchFamily="2" charset="0"/>
                        </a:rPr>
                        <a:t> Raster</a:t>
                      </a:r>
                      <a:endParaRPr lang="en-GB" sz="1200">
                        <a:effectLst/>
                        <a:latin typeface="Helvetica" pitchFamily="2" charset="0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960921"/>
                  </a:ext>
                </a:extLst>
              </a:tr>
              <a:tr h="6437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1155CC"/>
                          </a:solidFill>
                          <a:effectLst/>
                          <a:latin typeface="Helvetica"/>
                          <a:hlinkClick r:id="rId3"/>
                        </a:rPr>
                        <a:t>Copernicus Climate Data Store</a:t>
                      </a:r>
                      <a:endParaRPr lang="en-GB" sz="1200">
                        <a:effectLst/>
                        <a:latin typeface="Helvetica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Methane emissions</a:t>
                      </a:r>
                      <a:endParaRPr lang="en-GB" sz="1200">
                        <a:effectLst/>
                        <a:latin typeface="Helvetica" pitchFamily="2" charset="0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2003-2016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Monthly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Global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500x500km, though with missing patches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Raster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669120"/>
                  </a:ext>
                </a:extLst>
              </a:tr>
              <a:tr h="440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1155CC"/>
                          </a:solidFill>
                          <a:effectLst/>
                          <a:latin typeface="Helvetica"/>
                          <a:hlinkClick r:id="rId4"/>
                        </a:rPr>
                        <a:t>CDC Wonder</a:t>
                      </a:r>
                      <a:endParaRPr lang="en-GB" sz="1200">
                        <a:effectLst/>
                        <a:latin typeface="Helvetica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Respiratory disease</a:t>
                      </a:r>
                      <a:endParaRPr lang="en-GB" sz="1200">
                        <a:effectLst/>
                        <a:latin typeface="Helvetica" pitchFamily="2" charset="0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>
                          <a:solidFill>
                            <a:srgbClr val="224455"/>
                          </a:solidFill>
                          <a:latin typeface="Helvetica" pitchFamily="2" charset="0"/>
                        </a:rPr>
                        <a:t>2018-2021</a:t>
                      </a:r>
                      <a:endParaRPr lang="en-US" sz="1200">
                        <a:latin typeface="Helvetica" pitchFamily="2" charset="0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Annual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USA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County-level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CSV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842249"/>
                  </a:ext>
                </a:extLst>
              </a:tr>
              <a:tr h="168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1155CC"/>
                          </a:solidFill>
                          <a:effectLst/>
                          <a:latin typeface="Helvetica"/>
                          <a:hlinkClick r:id="rId5"/>
                        </a:rPr>
                        <a:t>Yearly mental health data from SAMHSA</a:t>
                      </a:r>
                      <a:endParaRPr lang="en-GB" sz="1200">
                        <a:effectLst/>
                        <a:latin typeface="Helvetica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Mental health</a:t>
                      </a:r>
                      <a:endParaRPr lang="en-GB" sz="1200">
                        <a:effectLst/>
                        <a:latin typeface="Helvetica" pitchFamily="2" charset="0"/>
                      </a:endParaRP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2020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Annual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USA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State-level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Helvetica" pitchFamily="2" charset="0"/>
                        </a:rPr>
                        <a:t>CSV</a:t>
                      </a:r>
                    </a:p>
                  </a:txBody>
                  <a:tcPr marL="60502" marR="60502" marT="60502" marB="6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063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56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090-5E4A-7ABF-C708-010F4307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 (part 1): Raising awareness of climate impacts of methane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1770D4-8259-C102-4018-797E5FE32570}"/>
              </a:ext>
            </a:extLst>
          </p:cNvPr>
          <p:cNvSpPr/>
          <p:nvPr/>
        </p:nvSpPr>
        <p:spPr>
          <a:xfrm>
            <a:off x="1894864" y="5180100"/>
            <a:ext cx="360000" cy="360000"/>
          </a:xfrm>
          <a:prstGeom prst="ellipse">
            <a:avLst/>
          </a:prstGeom>
          <a:solidFill>
            <a:srgbClr val="005A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D06BF-DA5C-B771-2D54-CE4B91F2FE1E}"/>
              </a:ext>
            </a:extLst>
          </p:cNvPr>
          <p:cNvSpPr/>
          <p:nvPr/>
        </p:nvSpPr>
        <p:spPr>
          <a:xfrm>
            <a:off x="2516486" y="2464316"/>
            <a:ext cx="3218400" cy="3218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86DA6-1846-3F37-EC7D-C54C9265489F}"/>
              </a:ext>
            </a:extLst>
          </p:cNvPr>
          <p:cNvSpPr txBox="1"/>
          <p:nvPr/>
        </p:nvSpPr>
        <p:spPr>
          <a:xfrm>
            <a:off x="1561704" y="5682716"/>
            <a:ext cx="123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If this is the climate impact of CO</a:t>
            </a:r>
            <a:r>
              <a:rPr lang="en-GB" sz="1200" baseline="30000"/>
              <a:t>2</a:t>
            </a:r>
            <a:r>
              <a:rPr lang="en-GB" sz="1200"/>
              <a:t>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625DB-99C7-3126-6D31-A28A320C047C}"/>
              </a:ext>
            </a:extLst>
          </p:cNvPr>
          <p:cNvSpPr txBox="1"/>
          <p:nvPr/>
        </p:nvSpPr>
        <p:spPr>
          <a:xfrm>
            <a:off x="5996508" y="3128171"/>
            <a:ext cx="41272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/>
              <a:t>… this is the impact of the equivalent amount of methane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40BA9-02D7-B4BD-F673-B362905568DA}"/>
              </a:ext>
            </a:extLst>
          </p:cNvPr>
          <p:cNvSpPr/>
          <p:nvPr/>
        </p:nvSpPr>
        <p:spPr>
          <a:xfrm>
            <a:off x="10418164" y="6048209"/>
            <a:ext cx="1366591" cy="444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Fabian</a:t>
            </a:r>
          </a:p>
        </p:txBody>
      </p:sp>
    </p:spTree>
    <p:extLst>
      <p:ext uri="{BB962C8B-B14F-4D97-AF65-F5344CB8AC3E}">
        <p14:creationId xmlns:p14="http://schemas.microsoft.com/office/powerpoint/2010/main" val="115577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090-5E4A-7ABF-C708-010F4307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90490" cy="1325563"/>
          </a:xfrm>
        </p:spPr>
        <p:txBody>
          <a:bodyPr>
            <a:noAutofit/>
          </a:bodyPr>
          <a:lstStyle/>
          <a:p>
            <a:r>
              <a:rPr lang="en-GB" sz="4000"/>
              <a:t>Problem (part 2): Enabling evidence-driven mitigation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9CEBE-2734-FEBD-40D6-34B54AEEF578}"/>
              </a:ext>
            </a:extLst>
          </p:cNvPr>
          <p:cNvSpPr txBox="1"/>
          <p:nvPr/>
        </p:nvSpPr>
        <p:spPr>
          <a:xfrm>
            <a:off x="5286703" y="1774098"/>
            <a:ext cx="161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Global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F0A5C-BC8D-04CB-0C4C-5D3996400751}"/>
              </a:ext>
            </a:extLst>
          </p:cNvPr>
          <p:cNvSpPr txBox="1"/>
          <p:nvPr/>
        </p:nvSpPr>
        <p:spPr>
          <a:xfrm>
            <a:off x="5286702" y="6123543"/>
            <a:ext cx="161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Local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0C5FA8-E32B-8D0C-A2E3-F8A2BCA45DF8}"/>
              </a:ext>
            </a:extLst>
          </p:cNvPr>
          <p:cNvGrpSpPr/>
          <p:nvPr/>
        </p:nvGrpSpPr>
        <p:grpSpPr>
          <a:xfrm>
            <a:off x="4992414" y="2226840"/>
            <a:ext cx="2207172" cy="3888827"/>
            <a:chOff x="4051736" y="2418165"/>
            <a:chExt cx="2207172" cy="3888827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08B050E9-B306-C16A-99F8-0EDEE5AA9B68}"/>
                </a:ext>
              </a:extLst>
            </p:cNvPr>
            <p:cNvSpPr/>
            <p:nvPr/>
          </p:nvSpPr>
          <p:spPr>
            <a:xfrm rot="10800000">
              <a:off x="4218622" y="2418165"/>
              <a:ext cx="1881351" cy="3888827"/>
            </a:xfrm>
            <a:prstGeom prst="triangle">
              <a:avLst/>
            </a:prstGeom>
            <a:solidFill>
              <a:srgbClr val="005A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88734-F318-C1D6-BF6C-0139E0696C54}"/>
                </a:ext>
              </a:extLst>
            </p:cNvPr>
            <p:cNvSpPr txBox="1"/>
            <p:nvPr/>
          </p:nvSpPr>
          <p:spPr>
            <a:xfrm>
              <a:off x="4721768" y="4893806"/>
              <a:ext cx="8881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>
                  <a:solidFill>
                    <a:schemeClr val="bg1"/>
                  </a:solidFill>
                </a:rPr>
                <a:t>House-hold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8B9DF84-078E-B7F5-3219-71EAEE845753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36" y="4876800"/>
              <a:ext cx="220717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8A69949-6C81-1A12-912C-EB0EF3FB5286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36" y="3536730"/>
              <a:ext cx="220717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A770B3-5052-AB43-C3DA-3D6B7A88E498}"/>
                </a:ext>
              </a:extLst>
            </p:cNvPr>
            <p:cNvSpPr txBox="1"/>
            <p:nvPr/>
          </p:nvSpPr>
          <p:spPr>
            <a:xfrm>
              <a:off x="4505648" y="3760319"/>
              <a:ext cx="1320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>
                  <a:solidFill>
                    <a:schemeClr val="bg1"/>
                  </a:solidFill>
                </a:rPr>
                <a:t>Local Community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CC71A6-6F05-E0A2-BAA0-E17A03E14994}"/>
                </a:ext>
              </a:extLst>
            </p:cNvPr>
            <p:cNvSpPr txBox="1"/>
            <p:nvPr/>
          </p:nvSpPr>
          <p:spPr>
            <a:xfrm>
              <a:off x="4346026" y="2418165"/>
              <a:ext cx="1516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World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33F4A7-1475-11EC-7F04-BCFA20D2B075}"/>
              </a:ext>
            </a:extLst>
          </p:cNvPr>
          <p:cNvSpPr txBox="1"/>
          <p:nvPr/>
        </p:nvSpPr>
        <p:spPr>
          <a:xfrm>
            <a:off x="2013347" y="1670966"/>
            <a:ext cx="195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Levers to mitigate emissions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21CF3E-7781-3246-D9C3-44C6FEED4763}"/>
              </a:ext>
            </a:extLst>
          </p:cNvPr>
          <p:cNvSpPr txBox="1"/>
          <p:nvPr/>
        </p:nvSpPr>
        <p:spPr>
          <a:xfrm>
            <a:off x="2013347" y="3778899"/>
            <a:ext cx="213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/>
              <a:t>Energy distribution and waste management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1ED543-6FEC-2158-0EEA-326A7D1F3C8C}"/>
              </a:ext>
            </a:extLst>
          </p:cNvPr>
          <p:cNvSpPr txBox="1"/>
          <p:nvPr/>
        </p:nvSpPr>
        <p:spPr>
          <a:xfrm>
            <a:off x="2085698" y="5110676"/>
            <a:ext cx="1881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/>
              <a:t>Diet and energy consumption</a:t>
            </a:r>
            <a:endParaRPr lang="en-GB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83730-3BB2-F47B-FF27-833F35BD4A97}"/>
              </a:ext>
            </a:extLst>
          </p:cNvPr>
          <p:cNvSpPr txBox="1"/>
          <p:nvPr/>
        </p:nvSpPr>
        <p:spPr>
          <a:xfrm>
            <a:off x="2086920" y="2507780"/>
            <a:ext cx="1881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/>
              <a:t>Energy production and agriculture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029598-D844-72B6-311A-A77B5D6FE971}"/>
              </a:ext>
            </a:extLst>
          </p:cNvPr>
          <p:cNvSpPr txBox="1"/>
          <p:nvPr/>
        </p:nvSpPr>
        <p:spPr>
          <a:xfrm>
            <a:off x="8223727" y="1650457"/>
            <a:ext cx="195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 can individuals do?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304FC8-5CAA-1574-9783-BCA521227CD1}"/>
              </a:ext>
            </a:extLst>
          </p:cNvPr>
          <p:cNvSpPr txBox="1"/>
          <p:nvPr/>
        </p:nvSpPr>
        <p:spPr>
          <a:xfrm>
            <a:off x="8223727" y="3717344"/>
            <a:ext cx="188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Lobby for closing pipeline leaks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EDAF06-44CA-9FC4-AEEA-11032B368A29}"/>
              </a:ext>
            </a:extLst>
          </p:cNvPr>
          <p:cNvSpPr txBox="1"/>
          <p:nvPr/>
        </p:nvSpPr>
        <p:spPr>
          <a:xfrm>
            <a:off x="8223727" y="2353891"/>
            <a:ext cx="1881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Endorse stricter regulation in energy 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892D1-27CC-6A0E-3A48-82604DFE8CAC}"/>
              </a:ext>
            </a:extLst>
          </p:cNvPr>
          <p:cNvSpPr txBox="1"/>
          <p:nvPr/>
        </p:nvSpPr>
        <p:spPr>
          <a:xfrm>
            <a:off x="8223727" y="4964091"/>
            <a:ext cx="188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Change from gas stove to induction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5EAA46-65A4-46E0-AD5D-807473D55C06}"/>
              </a:ext>
            </a:extLst>
          </p:cNvPr>
          <p:cNvSpPr/>
          <p:nvPr/>
        </p:nvSpPr>
        <p:spPr>
          <a:xfrm>
            <a:off x="10418164" y="6048209"/>
            <a:ext cx="1366591" cy="444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Fabian</a:t>
            </a:r>
          </a:p>
        </p:txBody>
      </p:sp>
    </p:spTree>
    <p:extLst>
      <p:ext uri="{BB962C8B-B14F-4D97-AF65-F5344CB8AC3E}">
        <p14:creationId xmlns:p14="http://schemas.microsoft.com/office/powerpoint/2010/main" val="268864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3960-1AF2-8C6B-09BA-156B09D8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6133" cy="1325563"/>
          </a:xfrm>
        </p:spPr>
        <p:txBody>
          <a:bodyPr/>
          <a:lstStyle/>
          <a:p>
            <a:r>
              <a:rPr lang="en-GB"/>
              <a:t>Methane has health impacts at different levels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3AC43A-D8EF-B83E-8349-64071FC38066}"/>
              </a:ext>
            </a:extLst>
          </p:cNvPr>
          <p:cNvCxnSpPr>
            <a:cxnSpLocks/>
          </p:cNvCxnSpPr>
          <p:nvPr/>
        </p:nvCxnSpPr>
        <p:spPr>
          <a:xfrm flipH="1">
            <a:off x="566442" y="3513805"/>
            <a:ext cx="11059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D62ED2D8-2841-C49F-8517-4F2FB6DB0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4F8FB"/>
              </a:clrFrom>
              <a:clrTo>
                <a:srgbClr val="F4F8FB">
                  <a:alpha val="0"/>
                </a:srgbClr>
              </a:clrTo>
            </a:clrChange>
          </a:blip>
          <a:srcRect b="25563"/>
          <a:stretch/>
        </p:blipFill>
        <p:spPr>
          <a:xfrm>
            <a:off x="6553200" y="1651361"/>
            <a:ext cx="1949313" cy="169283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C15349-EFD0-B46E-26BF-BA588667B598}"/>
              </a:ext>
            </a:extLst>
          </p:cNvPr>
          <p:cNvCxnSpPr>
            <a:cxnSpLocks/>
          </p:cNvCxnSpPr>
          <p:nvPr/>
        </p:nvCxnSpPr>
        <p:spPr>
          <a:xfrm flipH="1">
            <a:off x="648892" y="5326160"/>
            <a:ext cx="10976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E37372-1277-ED9A-C6A5-4906649236E1}"/>
              </a:ext>
            </a:extLst>
          </p:cNvPr>
          <p:cNvSpPr txBox="1"/>
          <p:nvPr/>
        </p:nvSpPr>
        <p:spPr>
          <a:xfrm>
            <a:off x="3060488" y="2055776"/>
            <a:ext cx="2932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Gas stoves </a:t>
            </a:r>
          </a:p>
          <a:p>
            <a:pPr algn="ctr"/>
            <a:r>
              <a:rPr lang="en-GB"/>
              <a:t>13% of childhood asthma in US attributable to gas stoves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92CEBC-C5E0-12A8-9C2D-24CB58F39473}"/>
              </a:ext>
            </a:extLst>
          </p:cNvPr>
          <p:cNvSpPr txBox="1"/>
          <p:nvPr/>
        </p:nvSpPr>
        <p:spPr>
          <a:xfrm>
            <a:off x="3060487" y="3739140"/>
            <a:ext cx="2932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Pollution from leaks</a:t>
            </a:r>
          </a:p>
          <a:p>
            <a:pPr algn="ctr"/>
            <a:r>
              <a:rPr lang="en-GB"/>
              <a:t>Ozone due to gas flaring linked to respiratory disease and risk of explosions</a:t>
            </a:r>
          </a:p>
        </p:txBody>
      </p:sp>
      <p:pic>
        <p:nvPicPr>
          <p:cNvPr id="20" name="Picture 19" descr="A grey factory with a tall tower&#10;&#10;Description automatically generated">
            <a:extLst>
              <a:ext uri="{FF2B5EF4-FFF2-40B4-BE49-F238E27FC236}">
                <a16:creationId xmlns:a16="http://schemas.microsoft.com/office/drawing/2014/main" id="{023B6210-73E9-2831-55D3-F796E878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396" y="3739140"/>
            <a:ext cx="1200329" cy="12003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6CFC3D-1FB6-97E6-EE39-1185070F29ED}"/>
              </a:ext>
            </a:extLst>
          </p:cNvPr>
          <p:cNvSpPr txBox="1"/>
          <p:nvPr/>
        </p:nvSpPr>
        <p:spPr>
          <a:xfrm>
            <a:off x="2808728" y="5492406"/>
            <a:ext cx="3668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Healthcare burden due to methane</a:t>
            </a:r>
          </a:p>
          <a:p>
            <a:pPr algn="ctr"/>
            <a:r>
              <a:rPr lang="en-GB" dirty="0"/>
              <a:t>Methane emissions lead to respiratory disease and impacts mental health</a:t>
            </a:r>
          </a:p>
        </p:txBody>
      </p:sp>
      <p:pic>
        <p:nvPicPr>
          <p:cNvPr id="23" name="Picture 22" descr="A building with a cross on top&#10;&#10;Description automatically generated">
            <a:extLst>
              <a:ext uri="{FF2B5EF4-FFF2-40B4-BE49-F238E27FC236}">
                <a16:creationId xmlns:a16="http://schemas.microsoft.com/office/drawing/2014/main" id="{8845F6DD-7660-7874-294E-8FAA2E1B3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972" y="5492406"/>
            <a:ext cx="1237259" cy="1237259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ED32738A-36AB-B85D-9465-75F7F812B75F}"/>
              </a:ext>
            </a:extLst>
          </p:cNvPr>
          <p:cNvSpPr/>
          <p:nvPr/>
        </p:nvSpPr>
        <p:spPr>
          <a:xfrm>
            <a:off x="555095" y="2119930"/>
            <a:ext cx="2358366" cy="487698"/>
          </a:xfrm>
          <a:prstGeom prst="parallelogram">
            <a:avLst>
              <a:gd name="adj" fmla="val 920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E81D8B4-7260-E733-7079-E181D140A9AB}"/>
              </a:ext>
            </a:extLst>
          </p:cNvPr>
          <p:cNvSpPr/>
          <p:nvPr/>
        </p:nvSpPr>
        <p:spPr>
          <a:xfrm>
            <a:off x="407458" y="3943047"/>
            <a:ext cx="2358366" cy="487698"/>
          </a:xfrm>
          <a:prstGeom prst="parallelogram">
            <a:avLst>
              <a:gd name="adj" fmla="val 920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1560E81-C2ED-C8E0-FF79-5EA8C062CF85}"/>
              </a:ext>
            </a:extLst>
          </p:cNvPr>
          <p:cNvSpPr/>
          <p:nvPr/>
        </p:nvSpPr>
        <p:spPr>
          <a:xfrm>
            <a:off x="302683" y="5867186"/>
            <a:ext cx="2358366" cy="487698"/>
          </a:xfrm>
          <a:prstGeom prst="parallelogram">
            <a:avLst>
              <a:gd name="adj" fmla="val 920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 descr="Home with solid fill">
            <a:extLst>
              <a:ext uri="{FF2B5EF4-FFF2-40B4-BE49-F238E27FC236}">
                <a16:creationId xmlns:a16="http://schemas.microsoft.com/office/drawing/2014/main" id="{3FEFFB91-3ABF-5C91-6191-F208D7D66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5343" y="1565882"/>
            <a:ext cx="1020221" cy="1020221"/>
          </a:xfrm>
          <a:prstGeom prst="rect">
            <a:avLst/>
          </a:prstGeom>
        </p:spPr>
      </p:pic>
      <p:pic>
        <p:nvPicPr>
          <p:cNvPr id="33" name="Graphic 32" descr="Home with solid fill">
            <a:extLst>
              <a:ext uri="{FF2B5EF4-FFF2-40B4-BE49-F238E27FC236}">
                <a16:creationId xmlns:a16="http://schemas.microsoft.com/office/drawing/2014/main" id="{F4639DB0-E44D-09C2-3E00-DA1BCF22A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494" y="3911651"/>
            <a:ext cx="485775" cy="485775"/>
          </a:xfrm>
          <a:prstGeom prst="rect">
            <a:avLst/>
          </a:prstGeom>
        </p:spPr>
      </p:pic>
      <p:pic>
        <p:nvPicPr>
          <p:cNvPr id="34" name="Graphic 33" descr="Home with solid fill">
            <a:extLst>
              <a:ext uri="{FF2B5EF4-FFF2-40B4-BE49-F238E27FC236}">
                <a16:creationId xmlns:a16="http://schemas.microsoft.com/office/drawing/2014/main" id="{4A281E11-BB29-DDDE-7F19-5ACBCF45D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4714" y="3789132"/>
            <a:ext cx="485775" cy="485775"/>
          </a:xfrm>
          <a:prstGeom prst="rect">
            <a:avLst/>
          </a:prstGeom>
        </p:spPr>
      </p:pic>
      <p:pic>
        <p:nvPicPr>
          <p:cNvPr id="36" name="Graphic 35" descr="Home with solid fill">
            <a:extLst>
              <a:ext uri="{FF2B5EF4-FFF2-40B4-BE49-F238E27FC236}">
                <a16:creationId xmlns:a16="http://schemas.microsoft.com/office/drawing/2014/main" id="{E9000C5C-58C4-E05A-4725-6367A21A8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274" y="3635444"/>
            <a:ext cx="485775" cy="485775"/>
          </a:xfrm>
          <a:prstGeom prst="rect">
            <a:avLst/>
          </a:prstGeom>
        </p:spPr>
      </p:pic>
      <p:pic>
        <p:nvPicPr>
          <p:cNvPr id="37" name="Graphic 36" descr="Home with solid fill">
            <a:extLst>
              <a:ext uri="{FF2B5EF4-FFF2-40B4-BE49-F238E27FC236}">
                <a16:creationId xmlns:a16="http://schemas.microsoft.com/office/drawing/2014/main" id="{45174C02-B1E1-C17D-C1E8-8C2BED0B0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085" y="3943047"/>
            <a:ext cx="485775" cy="485775"/>
          </a:xfrm>
          <a:prstGeom prst="rect">
            <a:avLst/>
          </a:prstGeom>
        </p:spPr>
      </p:pic>
      <p:pic>
        <p:nvPicPr>
          <p:cNvPr id="38" name="Graphic 37" descr="City with solid fill">
            <a:extLst>
              <a:ext uri="{FF2B5EF4-FFF2-40B4-BE49-F238E27FC236}">
                <a16:creationId xmlns:a16="http://schemas.microsoft.com/office/drawing/2014/main" id="{E46222C0-1C43-564B-F8C2-79F013E7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186" y="5597830"/>
            <a:ext cx="457200" cy="457200"/>
          </a:xfrm>
          <a:prstGeom prst="rect">
            <a:avLst/>
          </a:prstGeom>
        </p:spPr>
      </p:pic>
      <p:pic>
        <p:nvPicPr>
          <p:cNvPr id="39" name="Graphic 38" descr="City with solid fill">
            <a:extLst>
              <a:ext uri="{FF2B5EF4-FFF2-40B4-BE49-F238E27FC236}">
                <a16:creationId xmlns:a16="http://schemas.microsoft.com/office/drawing/2014/main" id="{681A7E6A-D64E-4770-3BE9-029D90437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8301" y="5865263"/>
            <a:ext cx="276528" cy="276528"/>
          </a:xfrm>
          <a:prstGeom prst="rect">
            <a:avLst/>
          </a:prstGeom>
        </p:spPr>
      </p:pic>
      <p:pic>
        <p:nvPicPr>
          <p:cNvPr id="40" name="Graphic 39" descr="Hospital with solid fill">
            <a:extLst>
              <a:ext uri="{FF2B5EF4-FFF2-40B4-BE49-F238E27FC236}">
                <a16:creationId xmlns:a16="http://schemas.microsoft.com/office/drawing/2014/main" id="{EDB8F836-A516-6695-07DE-C8F2E2FE42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6323" y="5702586"/>
            <a:ext cx="408449" cy="408449"/>
          </a:xfrm>
          <a:prstGeom prst="rect">
            <a:avLst/>
          </a:prstGeom>
        </p:spPr>
      </p:pic>
      <p:pic>
        <p:nvPicPr>
          <p:cNvPr id="41" name="Graphic 40" descr="Hospital with solid fill">
            <a:extLst>
              <a:ext uri="{FF2B5EF4-FFF2-40B4-BE49-F238E27FC236}">
                <a16:creationId xmlns:a16="http://schemas.microsoft.com/office/drawing/2014/main" id="{1C62612C-6111-F697-646B-A4364E1DBC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391" y="5853884"/>
            <a:ext cx="408449" cy="40844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0E919FB-0C99-7CBD-BB4E-39CAA4A35FF6}"/>
              </a:ext>
            </a:extLst>
          </p:cNvPr>
          <p:cNvSpPr txBox="1"/>
          <p:nvPr/>
        </p:nvSpPr>
        <p:spPr>
          <a:xfrm>
            <a:off x="989253" y="2757797"/>
            <a:ext cx="1421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Household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0D156E-D4F5-077E-A3E7-2A4020897DC4}"/>
              </a:ext>
            </a:extLst>
          </p:cNvPr>
          <p:cNvSpPr txBox="1"/>
          <p:nvPr/>
        </p:nvSpPr>
        <p:spPr>
          <a:xfrm>
            <a:off x="754936" y="4553682"/>
            <a:ext cx="184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Neighbourhood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A0E776-E165-732D-22E1-53007595EA70}"/>
              </a:ext>
            </a:extLst>
          </p:cNvPr>
          <p:cNvSpPr txBox="1"/>
          <p:nvPr/>
        </p:nvSpPr>
        <p:spPr>
          <a:xfrm>
            <a:off x="645164" y="6437181"/>
            <a:ext cx="184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Region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4BB950-F3AF-09C1-749E-C459E3DF7685}"/>
              </a:ext>
            </a:extLst>
          </p:cNvPr>
          <p:cNvSpPr txBox="1"/>
          <p:nvPr/>
        </p:nvSpPr>
        <p:spPr>
          <a:xfrm>
            <a:off x="8854282" y="2225387"/>
            <a:ext cx="293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How to minimise indoor pollution for all households?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1ED848-ABB3-0AD3-7C82-8170E2ABA180}"/>
              </a:ext>
            </a:extLst>
          </p:cNvPr>
          <p:cNvSpPr txBox="1"/>
          <p:nvPr/>
        </p:nvSpPr>
        <p:spPr>
          <a:xfrm>
            <a:off x="8927066" y="4092017"/>
            <a:ext cx="293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How to prevent and address leaks?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B9C8A1-257A-697E-45BA-9957410E851B}"/>
              </a:ext>
            </a:extLst>
          </p:cNvPr>
          <p:cNvSpPr txBox="1"/>
          <p:nvPr/>
        </p:nvSpPr>
        <p:spPr>
          <a:xfrm>
            <a:off x="8957001" y="5872290"/>
            <a:ext cx="293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How to prepare the health care system?</a:t>
            </a:r>
          </a:p>
        </p:txBody>
      </p:sp>
    </p:spTree>
    <p:extLst>
      <p:ext uri="{BB962C8B-B14F-4D97-AF65-F5344CB8AC3E}">
        <p14:creationId xmlns:p14="http://schemas.microsoft.com/office/powerpoint/2010/main" val="8326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C27E-D57A-7D03-271D-5FC9D2BC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can we 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A0977-72F8-E2EB-68BA-168F6897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39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67E1-53D9-1740-FC46-951657B0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Vision: </a:t>
            </a:r>
            <a:r>
              <a:rPr lang="en-GB" dirty="0">
                <a:solidFill>
                  <a:srgbClr val="00B0F0"/>
                </a:solidFill>
              </a:rPr>
              <a:t>making action easy enough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F16BD-C1CD-894C-7C35-2E26EDFC1ADF}"/>
              </a:ext>
            </a:extLst>
          </p:cNvPr>
          <p:cNvSpPr/>
          <p:nvPr/>
        </p:nvSpPr>
        <p:spPr>
          <a:xfrm>
            <a:off x="10418164" y="6048209"/>
            <a:ext cx="1366591" cy="444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Ellie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4A971A-B2C9-43A4-498F-301CAA6A6C0A}"/>
              </a:ext>
            </a:extLst>
          </p:cNvPr>
          <p:cNvSpPr txBox="1">
            <a:spLocks/>
          </p:cNvSpPr>
          <p:nvPr/>
        </p:nvSpPr>
        <p:spPr>
          <a:xfrm>
            <a:off x="945776" y="5543383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78B668-D516-4678-6261-F6079D59379A}"/>
              </a:ext>
            </a:extLst>
          </p:cNvPr>
          <p:cNvSpPr txBox="1">
            <a:spLocks/>
          </p:cNvSpPr>
          <p:nvPr/>
        </p:nvSpPr>
        <p:spPr>
          <a:xfrm>
            <a:off x="945776" y="3466629"/>
            <a:ext cx="10515600" cy="1079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6C2261-D8A1-1019-AE91-E6C6CEE9349E}"/>
              </a:ext>
            </a:extLst>
          </p:cNvPr>
          <p:cNvSpPr/>
          <p:nvPr/>
        </p:nvSpPr>
        <p:spPr>
          <a:xfrm>
            <a:off x="1711670" y="1642299"/>
            <a:ext cx="8983811" cy="1325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Helvetica" pitchFamily="2" charset="0"/>
              </a:rPr>
              <a:t>Empowering individuals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to take evidence-informed </a:t>
            </a:r>
            <a:r>
              <a:rPr lang="en-GB" sz="2400" dirty="0">
                <a:latin typeface="Helvetica" pitchFamily="2" charset="0"/>
              </a:rPr>
              <a:t>actions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that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protect the</a:t>
            </a:r>
            <a:r>
              <a:rPr lang="en-GB" sz="2400" dirty="0">
                <a:latin typeface="Helvetica" pitchFamily="2" charset="0"/>
              </a:rPr>
              <a:t> health and wellbeing of everyone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EB880A-F39C-4E6E-C167-AFF119E5590B}"/>
              </a:ext>
            </a:extLst>
          </p:cNvPr>
          <p:cNvSpPr/>
          <p:nvPr/>
        </p:nvSpPr>
        <p:spPr>
          <a:xfrm>
            <a:off x="1711670" y="3056049"/>
            <a:ext cx="8983811" cy="1325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latin typeface="Helvetica" pitchFamily="2" charset="0"/>
              </a:rPr>
              <a:t>Bringing together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people with </a:t>
            </a:r>
            <a:r>
              <a:rPr lang="en-GB" sz="2400" dirty="0">
                <a:latin typeface="Helvetica" pitchFamily="2" charset="0"/>
              </a:rPr>
              <a:t>different lived experiences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to </a:t>
            </a:r>
            <a:r>
              <a:rPr lang="en-GB" sz="2400" dirty="0">
                <a:latin typeface="Helvetica" pitchFamily="2" charset="0"/>
              </a:rPr>
              <a:t>shape the direction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of the platform’s </a:t>
            </a:r>
            <a:r>
              <a:rPr lang="en-GB" sz="2400" dirty="0">
                <a:latin typeface="Helvetica" pitchFamily="2" charset="0"/>
              </a:rPr>
              <a:t>development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27B153-67F1-F8AE-8C7F-98A71A07EDBC}"/>
              </a:ext>
            </a:extLst>
          </p:cNvPr>
          <p:cNvSpPr/>
          <p:nvPr/>
        </p:nvSpPr>
        <p:spPr>
          <a:xfrm>
            <a:off x="1711670" y="4443113"/>
            <a:ext cx="8983811" cy="13255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latin typeface="Helvetica" pitchFamily="2" charset="0"/>
              </a:rPr>
              <a:t>Create momentum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for </a:t>
            </a:r>
            <a:r>
              <a:rPr lang="en-GB" sz="2400" dirty="0">
                <a:latin typeface="Helvetica" pitchFamily="2" charset="0"/>
              </a:rPr>
              <a:t>collective action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on methane regulation and policies that </a:t>
            </a:r>
            <a:r>
              <a:rPr lang="en-GB" sz="2400" dirty="0">
                <a:latin typeface="Helvetica" pitchFamily="2" charset="0"/>
              </a:rPr>
              <a:t>protect human health globally</a:t>
            </a:r>
          </a:p>
        </p:txBody>
      </p:sp>
    </p:spTree>
    <p:extLst>
      <p:ext uri="{BB962C8B-B14F-4D97-AF65-F5344CB8AC3E}">
        <p14:creationId xmlns:p14="http://schemas.microsoft.com/office/powerpoint/2010/main" val="251109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A198-EFD1-8322-AC22-17001458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787C2B-171E-9D72-E138-B98E19B62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898" y="2347097"/>
            <a:ext cx="2719954" cy="914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Large-scale emissions</a:t>
            </a:r>
          </a:p>
        </p:txBody>
      </p:sp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C438A3F1-428A-FC41-69E3-1CC52F612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3675" y="1367959"/>
            <a:ext cx="914400" cy="914400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B47D4425-CD35-3FD0-E107-420820E7F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367959"/>
            <a:ext cx="914400" cy="914400"/>
          </a:xfrm>
          <a:prstGeom prst="rect">
            <a:avLst/>
          </a:prstGeom>
        </p:spPr>
      </p:pic>
      <p:pic>
        <p:nvPicPr>
          <p:cNvPr id="10" name="Graphic 9" descr="Heartbeat outline">
            <a:extLst>
              <a:ext uri="{FF2B5EF4-FFF2-40B4-BE49-F238E27FC236}">
                <a16:creationId xmlns:a16="http://schemas.microsoft.com/office/drawing/2014/main" id="{07BEFB22-C0F9-3A23-8B0B-D62021E2E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3925" y="1367959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3FE3EC-A21A-7A8E-A791-CA95B0C936E0}"/>
              </a:ext>
            </a:extLst>
          </p:cNvPr>
          <p:cNvSpPr txBox="1">
            <a:spLocks/>
          </p:cNvSpPr>
          <p:nvPr/>
        </p:nvSpPr>
        <p:spPr>
          <a:xfrm>
            <a:off x="4679196" y="2347097"/>
            <a:ext cx="2833607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Household level emissions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7FD435-B5E4-C5A5-CA18-B57D3A7C5716}"/>
              </a:ext>
            </a:extLst>
          </p:cNvPr>
          <p:cNvSpPr txBox="1">
            <a:spLocks/>
          </p:cNvSpPr>
          <p:nvPr/>
        </p:nvSpPr>
        <p:spPr>
          <a:xfrm>
            <a:off x="7918342" y="2411835"/>
            <a:ext cx="3205566" cy="69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Health impacts</a:t>
            </a:r>
          </a:p>
          <a:p>
            <a:pPr marL="0" indent="0" algn="ctr">
              <a:buNone/>
            </a:pP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D50A1-A091-D802-693B-64DF73FEB165}"/>
              </a:ext>
            </a:extLst>
          </p:cNvPr>
          <p:cNvSpPr/>
          <p:nvPr/>
        </p:nvSpPr>
        <p:spPr>
          <a:xfrm>
            <a:off x="10418164" y="6048209"/>
            <a:ext cx="1366591" cy="444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Ellie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89F722-4E03-9592-E91A-C73846C28279}"/>
              </a:ext>
            </a:extLst>
          </p:cNvPr>
          <p:cNvSpPr txBox="1">
            <a:spLocks/>
          </p:cNvSpPr>
          <p:nvPr/>
        </p:nvSpPr>
        <p:spPr>
          <a:xfrm>
            <a:off x="1310898" y="3261497"/>
            <a:ext cx="2719954" cy="132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/>
              <a:t>Methane plumes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/>
              <a:t>Methane emissions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B1AD87-0BDB-786F-C5A4-60844C65B11E}"/>
              </a:ext>
            </a:extLst>
          </p:cNvPr>
          <p:cNvSpPr txBox="1">
            <a:spLocks/>
          </p:cNvSpPr>
          <p:nvPr/>
        </p:nvSpPr>
        <p:spPr>
          <a:xfrm>
            <a:off x="4635056" y="3261497"/>
            <a:ext cx="2833607" cy="550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/>
              <a:t>Gas stove use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9748BA-53E2-FA0B-4892-08F28BF64C18}"/>
              </a:ext>
            </a:extLst>
          </p:cNvPr>
          <p:cNvSpPr txBox="1">
            <a:spLocks/>
          </p:cNvSpPr>
          <p:nvPr/>
        </p:nvSpPr>
        <p:spPr>
          <a:xfrm>
            <a:off x="7918342" y="3261497"/>
            <a:ext cx="3205566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/>
              <a:t>Respiratory disease</a:t>
            </a:r>
          </a:p>
          <a:p>
            <a:pPr marL="0" indent="0" algn="ctr">
              <a:buNone/>
            </a:pPr>
            <a:r>
              <a:rPr lang="en-GB" sz="2400" dirty="0"/>
              <a:t>Mental health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971B9-0283-64BC-8270-6071461A4CDB}"/>
              </a:ext>
            </a:extLst>
          </p:cNvPr>
          <p:cNvSpPr txBox="1"/>
          <p:nvPr/>
        </p:nvSpPr>
        <p:spPr>
          <a:xfrm>
            <a:off x="2474259" y="5773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987721-FBB2-D000-51BB-689107436910}"/>
              </a:ext>
            </a:extLst>
          </p:cNvPr>
          <p:cNvSpPr txBox="1">
            <a:spLocks/>
          </p:cNvSpPr>
          <p:nvPr/>
        </p:nvSpPr>
        <p:spPr>
          <a:xfrm>
            <a:off x="1275647" y="4949419"/>
            <a:ext cx="2719954" cy="132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/>
              <a:t>Carbon Mapper Data Portal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/>
              <a:t>Copernicus Climate Data Store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D3DE73-2757-2B9A-9C12-00FEED8BB7A7}"/>
              </a:ext>
            </a:extLst>
          </p:cNvPr>
          <p:cNvSpPr txBox="1">
            <a:spLocks/>
          </p:cNvSpPr>
          <p:nvPr/>
        </p:nvSpPr>
        <p:spPr>
          <a:xfrm>
            <a:off x="4748709" y="4949419"/>
            <a:ext cx="2719954" cy="132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/>
              <a:t>Simulated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0003838-2FAA-0FDE-C180-612410B09925}"/>
              </a:ext>
            </a:extLst>
          </p:cNvPr>
          <p:cNvSpPr txBox="1">
            <a:spLocks/>
          </p:cNvSpPr>
          <p:nvPr/>
        </p:nvSpPr>
        <p:spPr>
          <a:xfrm>
            <a:off x="8161148" y="4949419"/>
            <a:ext cx="2719954" cy="132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/>
              <a:t>CDC Wonder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/>
              <a:t>SAMHSA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40C47B-C529-530C-6D5C-CFA920FE4A9A}"/>
              </a:ext>
            </a:extLst>
          </p:cNvPr>
          <p:cNvCxnSpPr/>
          <p:nvPr/>
        </p:nvCxnSpPr>
        <p:spPr>
          <a:xfrm>
            <a:off x="4320988" y="1559859"/>
            <a:ext cx="0" cy="493301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2D03E3-3D39-D612-A27F-56D7396FACE3}"/>
              </a:ext>
            </a:extLst>
          </p:cNvPr>
          <p:cNvCxnSpPr/>
          <p:nvPr/>
        </p:nvCxnSpPr>
        <p:spPr>
          <a:xfrm>
            <a:off x="7918342" y="1559859"/>
            <a:ext cx="0" cy="493301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8BAEC3E6-8624-DB18-8BF6-F98834A36798}"/>
              </a:ext>
            </a:extLst>
          </p:cNvPr>
          <p:cNvSpPr/>
          <p:nvPr/>
        </p:nvSpPr>
        <p:spPr>
          <a:xfrm rot="2315354">
            <a:off x="2367530" y="3295307"/>
            <a:ext cx="1617235" cy="2330022"/>
          </a:xfrm>
          <a:prstGeom prst="arc">
            <a:avLst>
              <a:gd name="adj1" fmla="val 16200000"/>
              <a:gd name="adj2" fmla="val 661512"/>
            </a:avLst>
          </a:prstGeom>
          <a:ln w="60325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D9ACEA67-DF47-1601-1276-991BA3C6F699}"/>
              </a:ext>
            </a:extLst>
          </p:cNvPr>
          <p:cNvSpPr/>
          <p:nvPr/>
        </p:nvSpPr>
        <p:spPr>
          <a:xfrm rot="2315354">
            <a:off x="9452981" y="3225165"/>
            <a:ext cx="1565366" cy="2186863"/>
          </a:xfrm>
          <a:prstGeom prst="arc">
            <a:avLst>
              <a:gd name="adj1" fmla="val 16200000"/>
              <a:gd name="adj2" fmla="val 1967700"/>
            </a:avLst>
          </a:prstGeom>
          <a:ln w="60325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496B7CF7-7AA1-A354-FB22-B4C9EA24BB8A}"/>
              </a:ext>
            </a:extLst>
          </p:cNvPr>
          <p:cNvSpPr/>
          <p:nvPr/>
        </p:nvSpPr>
        <p:spPr>
          <a:xfrm rot="19284646" flipH="1">
            <a:off x="1308331" y="3771932"/>
            <a:ext cx="2265266" cy="2667876"/>
          </a:xfrm>
          <a:prstGeom prst="arc">
            <a:avLst>
              <a:gd name="adj1" fmla="val 15226899"/>
              <a:gd name="adj2" fmla="val 20847137"/>
            </a:avLst>
          </a:prstGeom>
          <a:ln w="60325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A5FF2F2D-E85E-06E9-EDFB-1B219CAAE43C}"/>
              </a:ext>
            </a:extLst>
          </p:cNvPr>
          <p:cNvSpPr/>
          <p:nvPr/>
        </p:nvSpPr>
        <p:spPr>
          <a:xfrm rot="19284646" flipH="1">
            <a:off x="8176959" y="3794006"/>
            <a:ext cx="1438362" cy="2033183"/>
          </a:xfrm>
          <a:prstGeom prst="arc">
            <a:avLst>
              <a:gd name="adj1" fmla="val 15226899"/>
              <a:gd name="adj2" fmla="val 2489390"/>
            </a:avLst>
          </a:prstGeom>
          <a:ln w="60325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F551C0B2-5E6C-A1EA-56F2-3C010454A67E}"/>
              </a:ext>
            </a:extLst>
          </p:cNvPr>
          <p:cNvSpPr/>
          <p:nvPr/>
        </p:nvSpPr>
        <p:spPr>
          <a:xfrm rot="19284646" flipH="1">
            <a:off x="4655085" y="3353860"/>
            <a:ext cx="1438362" cy="2033183"/>
          </a:xfrm>
          <a:prstGeom prst="arc">
            <a:avLst>
              <a:gd name="adj1" fmla="val 15226899"/>
              <a:gd name="adj2" fmla="val 2489390"/>
            </a:avLst>
          </a:prstGeom>
          <a:ln w="60325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3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D8CF-6EF6-DD31-4312-AC9C3F12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approach: Making Action Easy Enough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EE150-952D-4DE2-D9AA-CB8DA2E3B4ED}"/>
              </a:ext>
            </a:extLst>
          </p:cNvPr>
          <p:cNvSpPr txBox="1"/>
          <p:nvPr/>
        </p:nvSpPr>
        <p:spPr>
          <a:xfrm>
            <a:off x="1139250" y="3146685"/>
            <a:ext cx="1229194" cy="3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Individual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268F8-D392-4194-49C1-09779FCD2D76}"/>
              </a:ext>
            </a:extLst>
          </p:cNvPr>
          <p:cNvSpPr txBox="1"/>
          <p:nvPr/>
        </p:nvSpPr>
        <p:spPr>
          <a:xfrm>
            <a:off x="1139250" y="3939915"/>
            <a:ext cx="154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Policy maker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2E03F-174B-11B3-5A6B-C246236387E2}"/>
              </a:ext>
            </a:extLst>
          </p:cNvPr>
          <p:cNvSpPr txBox="1"/>
          <p:nvPr/>
        </p:nvSpPr>
        <p:spPr>
          <a:xfrm>
            <a:off x="1139250" y="4913303"/>
            <a:ext cx="154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Hospital administrator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72C24-BA00-2DE2-852B-8C45326D2AE6}"/>
              </a:ext>
            </a:extLst>
          </p:cNvPr>
          <p:cNvCxnSpPr>
            <a:stCxn id="6" idx="3"/>
          </p:cNvCxnSpPr>
          <p:nvPr/>
        </p:nvCxnSpPr>
        <p:spPr>
          <a:xfrm>
            <a:off x="2368444" y="3334062"/>
            <a:ext cx="1259173" cy="948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FFA63-2B9C-8723-E916-EC448FAA585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83236" y="4124581"/>
            <a:ext cx="94438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CEB6EF-E756-973F-C30A-C03A2BDC0A1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683236" y="4309247"/>
            <a:ext cx="944381" cy="927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Single gear outline">
            <a:extLst>
              <a:ext uri="{FF2B5EF4-FFF2-40B4-BE49-F238E27FC236}">
                <a16:creationId xmlns:a16="http://schemas.microsoft.com/office/drawing/2014/main" id="{557661ED-24DD-F6CE-416A-348320816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617" y="3429000"/>
            <a:ext cx="1706380" cy="17063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A2520E-2A53-4A68-837C-EFB8B84BFC2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333997" y="4282190"/>
            <a:ext cx="7620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9639F7-B108-5322-ECA4-A86393B0FDAB}"/>
              </a:ext>
            </a:extLst>
          </p:cNvPr>
          <p:cNvCxnSpPr/>
          <p:nvPr/>
        </p:nvCxnSpPr>
        <p:spPr>
          <a:xfrm>
            <a:off x="1573967" y="2263515"/>
            <a:ext cx="0" cy="64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1A612F-1055-035B-87B4-83DB62F7B1CA}"/>
              </a:ext>
            </a:extLst>
          </p:cNvPr>
          <p:cNvSpPr txBox="1"/>
          <p:nvPr/>
        </p:nvSpPr>
        <p:spPr>
          <a:xfrm>
            <a:off x="793226" y="1504602"/>
            <a:ext cx="264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Different motivations,</a:t>
            </a:r>
          </a:p>
          <a:p>
            <a:r>
              <a:rPr lang="en-GB"/>
              <a:t>Lived experiences </a:t>
            </a:r>
          </a:p>
        </p:txBody>
      </p:sp>
      <p:pic>
        <p:nvPicPr>
          <p:cNvPr id="29" name="Graphic 28" descr="Lightbulb with solid fill">
            <a:extLst>
              <a:ext uri="{FF2B5EF4-FFF2-40B4-BE49-F238E27FC236}">
                <a16:creationId xmlns:a16="http://schemas.microsoft.com/office/drawing/2014/main" id="{B4005C1C-2EF0-EE75-1847-54983F8F6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3170" y="3660100"/>
            <a:ext cx="1244179" cy="1244179"/>
          </a:xfrm>
          <a:prstGeom prst="rect">
            <a:avLst/>
          </a:prstGeom>
        </p:spPr>
      </p:pic>
      <p:pic>
        <p:nvPicPr>
          <p:cNvPr id="31" name="Graphic 30" descr="Run outline">
            <a:extLst>
              <a:ext uri="{FF2B5EF4-FFF2-40B4-BE49-F238E27FC236}">
                <a16:creationId xmlns:a16="http://schemas.microsoft.com/office/drawing/2014/main" id="{D80046AE-C217-FEBA-C8FC-651D16E16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1564" y="3660100"/>
            <a:ext cx="1366600" cy="13666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4DA7A-5971-92B5-72AA-5360A9BFA3C2}"/>
              </a:ext>
            </a:extLst>
          </p:cNvPr>
          <p:cNvCxnSpPr>
            <a:cxnSpLocks/>
          </p:cNvCxnSpPr>
          <p:nvPr/>
        </p:nvCxnSpPr>
        <p:spPr>
          <a:xfrm>
            <a:off x="8079696" y="4234721"/>
            <a:ext cx="7620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7F0E475-9EBA-7421-53A2-91D1CB711245}"/>
              </a:ext>
            </a:extLst>
          </p:cNvPr>
          <p:cNvSpPr txBox="1"/>
          <p:nvPr/>
        </p:nvSpPr>
        <p:spPr>
          <a:xfrm>
            <a:off x="5169112" y="3374345"/>
            <a:ext cx="154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Insights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67DABA-008F-A7D6-D208-8DDEEF92D454}"/>
              </a:ext>
            </a:extLst>
          </p:cNvPr>
          <p:cNvSpPr txBox="1"/>
          <p:nvPr/>
        </p:nvSpPr>
        <p:spPr>
          <a:xfrm>
            <a:off x="7740277" y="3334062"/>
            <a:ext cx="154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Empowering 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A0C744-02B8-CB22-D294-C6E298426E72}"/>
              </a:ext>
            </a:extLst>
          </p:cNvPr>
          <p:cNvSpPr/>
          <p:nvPr/>
        </p:nvSpPr>
        <p:spPr>
          <a:xfrm>
            <a:off x="10418164" y="6048209"/>
            <a:ext cx="1366591" cy="444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Fabian</a:t>
            </a:r>
          </a:p>
        </p:txBody>
      </p:sp>
    </p:spTree>
    <p:extLst>
      <p:ext uri="{BB962C8B-B14F-4D97-AF65-F5344CB8AC3E}">
        <p14:creationId xmlns:p14="http://schemas.microsoft.com/office/powerpoint/2010/main" val="26691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552B-265A-2581-33B8-D4FED404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approach: </a:t>
            </a:r>
            <a:r>
              <a:rPr lang="en-GB">
                <a:solidFill>
                  <a:srgbClr val="00B0F0"/>
                </a:solidFill>
              </a:rPr>
              <a:t>stakeholders</a:t>
            </a:r>
            <a:endParaRPr lang="en-GB"/>
          </a:p>
        </p:txBody>
      </p:sp>
      <p:pic>
        <p:nvPicPr>
          <p:cNvPr id="9" name="Graphic 8" descr="Female Profile with solid fill">
            <a:extLst>
              <a:ext uri="{FF2B5EF4-FFF2-40B4-BE49-F238E27FC236}">
                <a16:creationId xmlns:a16="http://schemas.microsoft.com/office/drawing/2014/main" id="{B9B89513-3BF2-950D-30FB-6B87FBDD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584" y="1139526"/>
            <a:ext cx="1828526" cy="1828526"/>
          </a:xfrm>
          <a:prstGeom prst="rect">
            <a:avLst/>
          </a:prstGeom>
        </p:spPr>
      </p:pic>
      <p:pic>
        <p:nvPicPr>
          <p:cNvPr id="13" name="Graphic 12" descr="Office worker female with solid fill">
            <a:extLst>
              <a:ext uri="{FF2B5EF4-FFF2-40B4-BE49-F238E27FC236}">
                <a16:creationId xmlns:a16="http://schemas.microsoft.com/office/drawing/2014/main" id="{5445A49E-FB49-970A-E481-96DD0578A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3106" y="1137048"/>
            <a:ext cx="1823843" cy="1823843"/>
          </a:xfrm>
          <a:prstGeom prst="rect">
            <a:avLst/>
          </a:prstGeom>
        </p:spPr>
      </p:pic>
      <p:pic>
        <p:nvPicPr>
          <p:cNvPr id="15" name="Graphic 14" descr="Doctor female with solid fill">
            <a:extLst>
              <a:ext uri="{FF2B5EF4-FFF2-40B4-BE49-F238E27FC236}">
                <a16:creationId xmlns:a16="http://schemas.microsoft.com/office/drawing/2014/main" id="{7007A28B-3B3C-1C77-2CA2-87034D87B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0945" y="1084074"/>
            <a:ext cx="1823844" cy="18238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C2D893-C3BA-E552-A211-55E6C27223C2}"/>
              </a:ext>
            </a:extLst>
          </p:cNvPr>
          <p:cNvSpPr txBox="1"/>
          <p:nvPr/>
        </p:nvSpPr>
        <p:spPr>
          <a:xfrm>
            <a:off x="603412" y="2921148"/>
            <a:ext cx="263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Profile: </a:t>
            </a:r>
            <a:r>
              <a:rPr lang="en-GB"/>
              <a:t>individual who wants to live in healthy area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4EBD1-E6DB-6BC3-10B0-35158901DD83}"/>
              </a:ext>
            </a:extLst>
          </p:cNvPr>
          <p:cNvSpPr txBox="1"/>
          <p:nvPr/>
        </p:nvSpPr>
        <p:spPr>
          <a:xfrm>
            <a:off x="4359387" y="2874409"/>
            <a:ext cx="263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Profile: </a:t>
            </a:r>
            <a:r>
              <a:rPr lang="en-GB"/>
              <a:t>State-level politician representing diverse constituency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954C1E-632D-B7B0-4DD0-DFA9E75D67D6}"/>
              </a:ext>
            </a:extLst>
          </p:cNvPr>
          <p:cNvSpPr txBox="1"/>
          <p:nvPr/>
        </p:nvSpPr>
        <p:spPr>
          <a:xfrm>
            <a:off x="8115362" y="2873063"/>
            <a:ext cx="263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Profile: </a:t>
            </a:r>
            <a:r>
              <a:rPr lang="en-GB" dirty="0"/>
              <a:t>Hospital administrator who plans staffing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404358-015F-22AE-ED27-CC4FC939B9E8}"/>
              </a:ext>
            </a:extLst>
          </p:cNvPr>
          <p:cNvSpPr txBox="1"/>
          <p:nvPr/>
        </p:nvSpPr>
        <p:spPr>
          <a:xfrm>
            <a:off x="578755" y="3844256"/>
            <a:ext cx="263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Why care? </a:t>
            </a:r>
            <a:r>
              <a:rPr lang="en-GB"/>
              <a:t>Methane leaks in neighbourhood are hazard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7F467-F5F1-B6C7-2A18-AD190753DBB8}"/>
              </a:ext>
            </a:extLst>
          </p:cNvPr>
          <p:cNvSpPr txBox="1"/>
          <p:nvPr/>
        </p:nvSpPr>
        <p:spPr>
          <a:xfrm>
            <a:off x="4193883" y="3889902"/>
            <a:ext cx="2632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Why care? </a:t>
            </a:r>
            <a:r>
              <a:rPr lang="en-GB"/>
              <a:t>Gas stoves are potential health risk (with implications for health equity)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1B0FD-A83B-E3EA-A1ED-9CDD189858A3}"/>
              </a:ext>
            </a:extLst>
          </p:cNvPr>
          <p:cNvSpPr txBox="1"/>
          <p:nvPr/>
        </p:nvSpPr>
        <p:spPr>
          <a:xfrm>
            <a:off x="8115362" y="3964892"/>
            <a:ext cx="263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Why care? </a:t>
            </a:r>
            <a:r>
              <a:rPr lang="en-GB" dirty="0"/>
              <a:t>Cope with health burden of climate change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6306AD-0C26-8578-D5E0-8DA9078610E3}"/>
              </a:ext>
            </a:extLst>
          </p:cNvPr>
          <p:cNvSpPr txBox="1"/>
          <p:nvPr/>
        </p:nvSpPr>
        <p:spPr>
          <a:xfrm>
            <a:off x="573311" y="5090231"/>
            <a:ext cx="263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Need: </a:t>
            </a:r>
            <a:r>
              <a:rPr lang="en-GB"/>
              <a:t>Find out about methane leaks in area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AD681-7B55-CE9E-B238-25A2305CD4C8}"/>
              </a:ext>
            </a:extLst>
          </p:cNvPr>
          <p:cNvSpPr txBox="1"/>
          <p:nvPr/>
        </p:nvSpPr>
        <p:spPr>
          <a:xfrm>
            <a:off x="4233410" y="5092365"/>
            <a:ext cx="2776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Need: </a:t>
            </a:r>
            <a:r>
              <a:rPr lang="en-GB"/>
              <a:t>Understand health burden and current regulations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75019-6F48-9928-2FA7-A98C1C5902A3}"/>
              </a:ext>
            </a:extLst>
          </p:cNvPr>
          <p:cNvSpPr txBox="1"/>
          <p:nvPr/>
        </p:nvSpPr>
        <p:spPr>
          <a:xfrm>
            <a:off x="8159863" y="5092365"/>
            <a:ext cx="2776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Need: </a:t>
            </a:r>
            <a:r>
              <a:rPr lang="en-GB"/>
              <a:t>Understand how climate change changes hospital burden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476F3-8146-96E5-98EF-32FA8A9268EF}"/>
              </a:ext>
            </a:extLst>
          </p:cNvPr>
          <p:cNvSpPr txBox="1"/>
          <p:nvPr/>
        </p:nvSpPr>
        <p:spPr>
          <a:xfrm>
            <a:off x="597342" y="6015695"/>
            <a:ext cx="263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Action: </a:t>
            </a:r>
            <a:r>
              <a:rPr lang="en-GB"/>
              <a:t>Lobby for closing leaks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748FDE-0CB9-26FE-635F-6EF440DF24D4}"/>
              </a:ext>
            </a:extLst>
          </p:cNvPr>
          <p:cNvSpPr txBox="1"/>
          <p:nvPr/>
        </p:nvSpPr>
        <p:spPr>
          <a:xfrm>
            <a:off x="4212470" y="6052161"/>
            <a:ext cx="263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Action: </a:t>
            </a:r>
            <a:r>
              <a:rPr lang="en-GB"/>
              <a:t>Regulation of gas stoves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C932A-3BA9-A607-8A17-F4EC9B5F2AE0}"/>
              </a:ext>
            </a:extLst>
          </p:cNvPr>
          <p:cNvSpPr txBox="1"/>
          <p:nvPr/>
        </p:nvSpPr>
        <p:spPr>
          <a:xfrm>
            <a:off x="8115362" y="6052161"/>
            <a:ext cx="263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Action: </a:t>
            </a:r>
            <a:r>
              <a:rPr lang="en-GB" dirty="0"/>
              <a:t>Adequately staff for health burden</a:t>
            </a:r>
          </a:p>
        </p:txBody>
      </p:sp>
      <p:pic>
        <p:nvPicPr>
          <p:cNvPr id="4" name="Picture 3" descr="A person with a stethoscope around her neck&#10;&#10;Description automatically generated">
            <a:extLst>
              <a:ext uri="{FF2B5EF4-FFF2-40B4-BE49-F238E27FC236}">
                <a16:creationId xmlns:a16="http://schemas.microsoft.com/office/drawing/2014/main" id="{91549DD3-CEA0-154F-741C-B9053A457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9532" y="1012754"/>
            <a:ext cx="1823843" cy="1823843"/>
          </a:xfrm>
          <a:prstGeom prst="rect">
            <a:avLst/>
          </a:prstGeom>
        </p:spPr>
      </p:pic>
      <p:pic>
        <p:nvPicPr>
          <p:cNvPr id="8" name="Picture 7" descr="A person with yellow hair and earrings&#10;&#10;Description automatically generated">
            <a:extLst>
              <a:ext uri="{FF2B5EF4-FFF2-40B4-BE49-F238E27FC236}">
                <a16:creationId xmlns:a16="http://schemas.microsoft.com/office/drawing/2014/main" id="{2E23544D-1845-16B8-78BA-224E30ED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832" y="1283302"/>
            <a:ext cx="1492994" cy="1492994"/>
          </a:xfrm>
          <a:prstGeom prst="rect">
            <a:avLst/>
          </a:prstGeom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E2078CDC-435A-87AE-3AEC-E93441FA99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290" y="1221104"/>
            <a:ext cx="1730660" cy="1730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B9A3D9-7312-93ED-CA2E-AF465214E220}"/>
              </a:ext>
            </a:extLst>
          </p:cNvPr>
          <p:cNvSpPr/>
          <p:nvPr/>
        </p:nvSpPr>
        <p:spPr>
          <a:xfrm>
            <a:off x="10418164" y="6048209"/>
            <a:ext cx="1366591" cy="444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Fabian</a:t>
            </a:r>
          </a:p>
        </p:txBody>
      </p:sp>
    </p:spTree>
    <p:extLst>
      <p:ext uri="{BB962C8B-B14F-4D97-AF65-F5344CB8AC3E}">
        <p14:creationId xmlns:p14="http://schemas.microsoft.com/office/powerpoint/2010/main" val="274264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1027</Words>
  <Application>Microsoft Macintosh PowerPoint</Application>
  <PresentationFormat>Widescreen</PresentationFormat>
  <Paragraphs>219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Berlin Sans FB</vt:lpstr>
      <vt:lpstr>Calibri</vt:lpstr>
      <vt:lpstr>Calibri,Sans-Serif</vt:lpstr>
      <vt:lpstr>Helvetica</vt:lpstr>
      <vt:lpstr>Office Theme</vt:lpstr>
      <vt:lpstr>The ME-thane Infoboard  – An ‘easy enough’-to-use platform for inspiring climate action on methane emissions </vt:lpstr>
      <vt:lpstr>Problem (part 1): Raising awareness of climate impacts of methane</vt:lpstr>
      <vt:lpstr>Problem (part 2): Enabling evidence-driven mitigation strategies</vt:lpstr>
      <vt:lpstr>Methane has health impacts at different levels</vt:lpstr>
      <vt:lpstr>How can we act?</vt:lpstr>
      <vt:lpstr>Our Vision: making action easy enough</vt:lpstr>
      <vt:lpstr>Data</vt:lpstr>
      <vt:lpstr>Our approach: Making Action Easy Enough</vt:lpstr>
      <vt:lpstr>Our approach: stakeholders</vt:lpstr>
      <vt:lpstr>DEMO</vt:lpstr>
      <vt:lpstr>PowerPoint Presentation</vt:lpstr>
      <vt:lpstr>Accessibility + usability of the platform</vt:lpstr>
      <vt:lpstr>Feedback driven development </vt:lpstr>
      <vt:lpstr>Trustworthy data</vt:lpstr>
      <vt:lpstr>Dataset integration at different scales</vt:lpstr>
      <vt:lpstr>Future directions</vt:lpstr>
      <vt:lpstr>Conclusions</vt:lpstr>
      <vt:lpstr>Appendices</vt:lpstr>
      <vt:lpstr>Scales of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MEthane Infoboard  – A platform for inspiring climate action on methane emissions </dc:title>
  <dc:creator>Fabian Reitzug</dc:creator>
  <cp:lastModifiedBy>Eloise Ockenden</cp:lastModifiedBy>
  <cp:revision>1</cp:revision>
  <dcterms:created xsi:type="dcterms:W3CDTF">2023-07-06T13:16:47Z</dcterms:created>
  <dcterms:modified xsi:type="dcterms:W3CDTF">2023-07-11T15:47:06Z</dcterms:modified>
</cp:coreProperties>
</file>